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32.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diagrams/data1.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26.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38.xml" ContentType="application/vnd.openxmlformats-officedocument.presentationml.notesSlide+xml"/>
  <Override PartName="/ppt/notesSlides/notesSlide25.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40.xml" ContentType="application/vnd.openxmlformats-officedocument.presentationml.notesSlid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webextensions/taskpanes.xml" ContentType="application/vnd.ms-office.webextensiontaskpane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webextensions/webextension1.xml" ContentType="application/vnd.ms-office.webextension+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5"/>
  </p:notesMasterIdLst>
  <p:handoutMasterIdLst>
    <p:handoutMasterId r:id="rId46"/>
  </p:handoutMasterIdLst>
  <p:sldIdLst>
    <p:sldId id="274" r:id="rId2"/>
    <p:sldId id="343" r:id="rId3"/>
    <p:sldId id="344" r:id="rId4"/>
    <p:sldId id="345" r:id="rId5"/>
    <p:sldId id="346" r:id="rId6"/>
    <p:sldId id="383" r:id="rId7"/>
    <p:sldId id="347" r:id="rId8"/>
    <p:sldId id="348" r:id="rId9"/>
    <p:sldId id="349" r:id="rId10"/>
    <p:sldId id="350" r:id="rId11"/>
    <p:sldId id="351" r:id="rId12"/>
    <p:sldId id="354" r:id="rId13"/>
    <p:sldId id="353" r:id="rId14"/>
    <p:sldId id="352"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70" r:id="rId30"/>
    <p:sldId id="369"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4" r:id="rId4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7ED6447F-AF5F-4E4A-8869-13333160FAF4}">
          <p14:sldIdLst>
            <p14:sldId id="274"/>
            <p14:sldId id="343"/>
            <p14:sldId id="344"/>
            <p14:sldId id="345"/>
            <p14:sldId id="346"/>
            <p14:sldId id="383"/>
            <p14:sldId id="347"/>
            <p14:sldId id="348"/>
            <p14:sldId id="349"/>
            <p14:sldId id="350"/>
            <p14:sldId id="351"/>
            <p14:sldId id="354"/>
            <p14:sldId id="353"/>
            <p14:sldId id="352"/>
            <p14:sldId id="355"/>
            <p14:sldId id="356"/>
            <p14:sldId id="357"/>
            <p14:sldId id="358"/>
            <p14:sldId id="359"/>
            <p14:sldId id="360"/>
            <p14:sldId id="361"/>
            <p14:sldId id="362"/>
            <p14:sldId id="363"/>
            <p14:sldId id="364"/>
            <p14:sldId id="365"/>
            <p14:sldId id="366"/>
            <p14:sldId id="367"/>
            <p14:sldId id="368"/>
            <p14:sldId id="370"/>
            <p14:sldId id="369"/>
            <p14:sldId id="371"/>
            <p14:sldId id="372"/>
            <p14:sldId id="373"/>
            <p14:sldId id="374"/>
            <p14:sldId id="375"/>
            <p14:sldId id="376"/>
            <p14:sldId id="377"/>
            <p14:sldId id="378"/>
            <p14:sldId id="379"/>
            <p14:sldId id="380"/>
            <p14:sldId id="381"/>
            <p14:sldId id="382"/>
            <p14:sldId id="3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17">
          <p15:clr>
            <a:srgbClr val="A4A3A4"/>
          </p15:clr>
        </p15:guide>
        <p15:guide id="4" pos="287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ts09" initials="N"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800"/>
    <a:srgbClr val="DE2A00"/>
    <a:srgbClr val="EE2D00"/>
    <a:srgbClr val="ED9073"/>
    <a:srgbClr val="419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Stile medio 3 - Color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7" autoAdjust="0"/>
    <p:restoredTop sz="99814" autoAdjust="0"/>
  </p:normalViewPr>
  <p:slideViewPr>
    <p:cSldViewPr snapToGrid="0">
      <p:cViewPr varScale="1">
        <p:scale>
          <a:sx n="73" d="100"/>
          <a:sy n="73" d="100"/>
        </p:scale>
        <p:origin x="1260" y="36"/>
      </p:cViewPr>
      <p:guideLst>
        <p:guide orient="horz" pos="2160"/>
        <p:guide pos="2880"/>
        <p:guide orient="horz" pos="2117"/>
        <p:guide pos="2879"/>
      </p:guideLst>
    </p:cSldViewPr>
  </p:slideViewPr>
  <p:notesTextViewPr>
    <p:cViewPr>
      <p:scale>
        <a:sx n="1" d="1"/>
        <a:sy n="1" d="1"/>
      </p:scale>
      <p:origin x="0" y="0"/>
    </p:cViewPr>
  </p:notesTextViewPr>
  <p:sorterViewPr>
    <p:cViewPr varScale="1">
      <p:scale>
        <a:sx n="100" d="100"/>
        <a:sy n="100" d="100"/>
      </p:scale>
      <p:origin x="0" y="0"/>
    </p:cViewPr>
  </p:sorterViewPr>
  <p:notesViewPr>
    <p:cSldViewPr snapToObjects="1">
      <p:cViewPr varScale="1">
        <p:scale>
          <a:sx n="112" d="100"/>
          <a:sy n="112" d="100"/>
        </p:scale>
        <p:origin x="-4160" y="-11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it-IT" sz="1200" dirty="0"/>
              <a:t>N. MEDIO MANIFESTAZIONI INTERNAZIONALI</a:t>
            </a:r>
          </a:p>
          <a:p>
            <a:pPr>
              <a:defRPr sz="1600" b="1" i="0" u="none" strike="noStrike" kern="1200" baseline="0">
                <a:solidFill>
                  <a:schemeClr val="tx1">
                    <a:lumMod val="65000"/>
                    <a:lumOff val="35000"/>
                  </a:schemeClr>
                </a:solidFill>
                <a:latin typeface="+mn-lt"/>
                <a:ea typeface="+mn-ea"/>
                <a:cs typeface="+mn-cs"/>
              </a:defRPr>
            </a:pPr>
            <a:r>
              <a:rPr lang="it-IT" sz="1200" dirty="0"/>
              <a:t>PER REGIONE  </a:t>
            </a:r>
            <a:r>
              <a:rPr lang="it-IT" sz="1100" dirty="0"/>
              <a:t>(2016 - 2017- 2018)</a:t>
            </a:r>
            <a:endParaRPr lang="en-US" sz="1200" dirty="0"/>
          </a:p>
        </c:rich>
      </c:tx>
      <c:layout>
        <c:manualLayout>
          <c:xMode val="edge"/>
          <c:yMode val="edge"/>
          <c:x val="0.13719302940960595"/>
          <c:y val="1.1515528215738913E-2"/>
        </c:manualLayout>
      </c:layout>
      <c:overlay val="0"/>
      <c:spPr>
        <a:noFill/>
        <a:ln>
          <a:noFill/>
        </a:ln>
        <a:effectLst/>
      </c:spPr>
    </c:title>
    <c:autoTitleDeleted val="0"/>
    <c:plotArea>
      <c:layout>
        <c:manualLayout>
          <c:layoutTarget val="inner"/>
          <c:xMode val="edge"/>
          <c:yMode val="edge"/>
          <c:x val="0.20236203789200508"/>
          <c:y val="0.20351394246881299"/>
          <c:w val="0.57236725134921296"/>
          <c:h val="0.73072827245182259"/>
        </c:manualLayout>
      </c:layout>
      <c:doughnutChart>
        <c:varyColors val="1"/>
        <c:ser>
          <c:idx val="0"/>
          <c:order val="0"/>
          <c:tx>
            <c:strRef>
              <c:f>Foglio1!$B$1</c:f>
              <c:strCache>
                <c:ptCount val="1"/>
                <c:pt idx="0">
                  <c:v>MEDIA 2016-2017-2018</c:v>
                </c:pt>
              </c:strCache>
            </c:strRef>
          </c:tx>
          <c:explosion val="7"/>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1F43-4809-806A-1B9011B232C8}"/>
              </c:ext>
            </c:extLst>
          </c:dPt>
          <c:dPt>
            <c:idx val="1"/>
            <c:bubble3D val="0"/>
            <c:spPr>
              <a:solidFill>
                <a:srgbClr val="FF0000"/>
              </a:solidFill>
              <a:ln>
                <a:solidFill>
                  <a:srgbClr val="FF00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1F43-4809-806A-1B9011B232C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1F43-4809-806A-1B9011B232C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1F43-4809-806A-1B9011B232C8}"/>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1F43-4809-806A-1B9011B232C8}"/>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1F43-4809-806A-1B9011B232C8}"/>
              </c:ext>
            </c:extLst>
          </c:dPt>
          <c:dLbls>
            <c:dLbl>
              <c:idx val="0"/>
              <c:layout>
                <c:manualLayout>
                  <c:x val="0.10548764628780903"/>
                  <c:y val="-8.9707210364867243E-2"/>
                </c:manualLayout>
              </c:layout>
              <c:spPr>
                <a:noFill/>
                <a:ln>
                  <a:noFill/>
                </a:ln>
                <a:effectLst/>
              </c:spPr>
              <c:txPr>
                <a:bodyPr rot="0" spcFirstLastPara="1" vertOverflow="ellipsis" vert="horz" wrap="square" lIns="36000" tIns="36000" rIns="288000" bIns="18000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it-IT"/>
                </a:p>
              </c:txPr>
              <c:showLegendKey val="1"/>
              <c:showVal val="1"/>
              <c:showCatName val="1"/>
              <c:showSerName val="0"/>
              <c:showPercent val="1"/>
              <c:showBubbleSize val="0"/>
              <c:separator>
</c:separator>
              <c:extLst>
                <c:ext xmlns:c15="http://schemas.microsoft.com/office/drawing/2012/chart" uri="{CE6537A1-D6FC-4f65-9D91-7224C49458BB}">
                  <c15:layout>
                    <c:manualLayout>
                      <c:w val="0.31563580521369772"/>
                      <c:h val="0.2229147179924986"/>
                    </c:manualLayout>
                  </c15:layout>
                </c:ext>
                <c:ext xmlns:c16="http://schemas.microsoft.com/office/drawing/2014/chart" uri="{C3380CC4-5D6E-409C-BE32-E72D297353CC}">
                  <c16:uniqueId val="{00000001-1F43-4809-806A-1B9011B232C8}"/>
                </c:ext>
              </c:extLst>
            </c:dLbl>
            <c:dLbl>
              <c:idx val="1"/>
              <c:layout>
                <c:manualLayout>
                  <c:x val="0.27120668201969311"/>
                  <c:y val="2.89691642543768E-2"/>
                </c:manualLayout>
              </c:layout>
              <c:spPr>
                <a:noFill/>
                <a:ln>
                  <a:noFill/>
                </a:ln>
                <a:effectLst/>
              </c:spPr>
              <c:txPr>
                <a:bodyPr rot="0" spcFirstLastPara="1" vertOverflow="ellipsis" vert="horz" wrap="square" lIns="0" tIns="0" rIns="0" bIns="7200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it-IT"/>
                </a:p>
              </c:txPr>
              <c:showLegendKey val="1"/>
              <c:showVal val="1"/>
              <c:showCatName val="1"/>
              <c:showSerName val="0"/>
              <c:showPercent val="1"/>
              <c:showBubbleSize val="0"/>
              <c:separator>
</c:separator>
              <c:extLst>
                <c:ext xmlns:c15="http://schemas.microsoft.com/office/drawing/2012/chart" uri="{CE6537A1-D6FC-4f65-9D91-7224C49458BB}">
                  <c15:layout>
                    <c:manualLayout>
                      <c:w val="0.30195297830000128"/>
                      <c:h val="0.26930435162527794"/>
                    </c:manualLayout>
                  </c15:layout>
                </c:ext>
                <c:ext xmlns:c16="http://schemas.microsoft.com/office/drawing/2014/chart" uri="{C3380CC4-5D6E-409C-BE32-E72D297353CC}">
                  <c16:uniqueId val="{00000003-1F43-4809-806A-1B9011B232C8}"/>
                </c:ext>
              </c:extLst>
            </c:dLbl>
            <c:dLbl>
              <c:idx val="2"/>
              <c:layout>
                <c:manualLayout>
                  <c:x val="-0.19267742095805093"/>
                  <c:y val="3.6502371504466821E-2"/>
                </c:manualLayout>
              </c:layout>
              <c:showLegendKey val="1"/>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F43-4809-806A-1B9011B232C8}"/>
                </c:ext>
              </c:extLst>
            </c:dLbl>
            <c:dLbl>
              <c:idx val="3"/>
              <c:layout>
                <c:manualLayout>
                  <c:x val="-0.166101224963837"/>
                  <c:y val="-6.6920241356517735E-17"/>
                </c:manualLayout>
              </c:layout>
              <c:showLegendKey val="1"/>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F43-4809-806A-1B9011B232C8}"/>
                </c:ext>
              </c:extLst>
            </c:dLbl>
            <c:dLbl>
              <c:idx val="4"/>
              <c:layout>
                <c:manualLayout>
                  <c:x val="-0.17307119516185401"/>
                  <c:y val="-7.9105354852968129E-2"/>
                </c:manualLayout>
              </c:layout>
              <c:showLegendKey val="1"/>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1F43-4809-806A-1B9011B232C8}"/>
                </c:ext>
              </c:extLst>
            </c:dLbl>
            <c:dLbl>
              <c:idx val="5"/>
              <c:layout>
                <c:manualLayout>
                  <c:x val="-0.13705489534185997"/>
                  <c:y val="-9.7203827305027093E-2"/>
                </c:manualLayout>
              </c:layout>
              <c:showLegendKey val="1"/>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1F43-4809-806A-1B9011B232C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it-IT"/>
              </a:p>
            </c:txPr>
            <c:showLegendKey val="1"/>
            <c:showVal val="1"/>
            <c:showCatName val="1"/>
            <c:showSerName val="0"/>
            <c:showPercent val="1"/>
            <c:showBubbleSize val="0"/>
            <c:separator>
</c:separator>
            <c:showLeaderLines val="0"/>
            <c:extLst>
              <c:ext xmlns:c15="http://schemas.microsoft.com/office/drawing/2012/chart" uri="{CE6537A1-D6FC-4f65-9D91-7224C49458BB}"/>
            </c:extLst>
          </c:dLbls>
          <c:cat>
            <c:strRef>
              <c:f>Foglio1!$A$2:$A$7</c:f>
              <c:strCache>
                <c:ptCount val="6"/>
                <c:pt idx="0">
                  <c:v>LOMBARDIA</c:v>
                </c:pt>
                <c:pt idx="1">
                  <c:v>EMILIA-ROMAGNA</c:v>
                </c:pt>
                <c:pt idx="2">
                  <c:v>VENETO</c:v>
                </c:pt>
                <c:pt idx="3">
                  <c:v>TOSCANA</c:v>
                </c:pt>
                <c:pt idx="4">
                  <c:v>PIEMONTE</c:v>
                </c:pt>
                <c:pt idx="5">
                  <c:v>ALTRO</c:v>
                </c:pt>
              </c:strCache>
            </c:strRef>
          </c:cat>
          <c:val>
            <c:numRef>
              <c:f>Foglio1!$B$2:$B$7</c:f>
              <c:numCache>
                <c:formatCode>General</c:formatCode>
                <c:ptCount val="6"/>
                <c:pt idx="0">
                  <c:v>63</c:v>
                </c:pt>
                <c:pt idx="1">
                  <c:v>45</c:v>
                </c:pt>
                <c:pt idx="2">
                  <c:v>21</c:v>
                </c:pt>
                <c:pt idx="3">
                  <c:v>16</c:v>
                </c:pt>
                <c:pt idx="4">
                  <c:v>8</c:v>
                </c:pt>
                <c:pt idx="5">
                  <c:v>28</c:v>
                </c:pt>
              </c:numCache>
            </c:numRef>
          </c:val>
          <c:extLst>
            <c:ext xmlns:c16="http://schemas.microsoft.com/office/drawing/2014/chart" uri="{C3380CC4-5D6E-409C-BE32-E72D297353CC}">
              <c16:uniqueId val="{0000000C-1F43-4809-806A-1B9011B232C8}"/>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5BAC8-D58E-47E4-871F-25322D8D046A}" type="doc">
      <dgm:prSet loTypeId="urn:microsoft.com/office/officeart/2005/8/layout/pyramid1" loCatId="pyramid" qsTypeId="urn:microsoft.com/office/officeart/2005/8/quickstyle/simple1" qsCatId="simple" csTypeId="urn:microsoft.com/office/officeart/2005/8/colors/accent6_3" csCatId="accent6" phldr="1"/>
      <dgm:spPr/>
    </dgm:pt>
    <dgm:pt modelId="{9F612A7E-6E10-421F-9821-6E0ADFA593DC}">
      <dgm:prSet phldrT="[Testo]" custT="1"/>
      <dgm:spPr/>
      <dgm:t>
        <a:bodyPr/>
        <a:lstStyle/>
        <a:p>
          <a:r>
            <a:rPr lang="it-IT" sz="800" b="1" dirty="0"/>
            <a:t>PIACENZA EXPO 14.000</a:t>
          </a:r>
        </a:p>
      </dgm:t>
    </dgm:pt>
    <dgm:pt modelId="{40A6738D-12BF-4CCA-9D31-4984E82CF897}" type="parTrans" cxnId="{EADA8D4F-BA61-4C6E-8DEC-03D395FA41BE}">
      <dgm:prSet/>
      <dgm:spPr/>
      <dgm:t>
        <a:bodyPr/>
        <a:lstStyle/>
        <a:p>
          <a:endParaRPr lang="it-IT" sz="2800"/>
        </a:p>
      </dgm:t>
    </dgm:pt>
    <dgm:pt modelId="{B434FED0-D037-492F-AC52-3D1CC03361D6}" type="sibTrans" cxnId="{EADA8D4F-BA61-4C6E-8DEC-03D395FA41BE}">
      <dgm:prSet/>
      <dgm:spPr/>
      <dgm:t>
        <a:bodyPr/>
        <a:lstStyle/>
        <a:p>
          <a:endParaRPr lang="it-IT" sz="2800"/>
        </a:p>
      </dgm:t>
    </dgm:pt>
    <dgm:pt modelId="{BEA137BE-39FB-4E70-BA8C-F4BD1D12F050}">
      <dgm:prSet custT="1"/>
      <dgm:spPr/>
      <dgm:t>
        <a:bodyPr/>
        <a:lstStyle/>
        <a:p>
          <a:endParaRPr lang="it-IT" sz="200" b="1" dirty="0"/>
        </a:p>
        <a:p>
          <a:r>
            <a:rPr lang="it-IT" sz="800" b="1" dirty="0"/>
            <a:t>FERRARA FIERE 14.176</a:t>
          </a:r>
        </a:p>
      </dgm:t>
    </dgm:pt>
    <dgm:pt modelId="{619DD079-2ED8-4F75-AD77-A60E5F1A4A1F}" type="parTrans" cxnId="{2140219E-10B5-4879-886B-961F2EFE3714}">
      <dgm:prSet/>
      <dgm:spPr/>
      <dgm:t>
        <a:bodyPr/>
        <a:lstStyle/>
        <a:p>
          <a:endParaRPr lang="it-IT" sz="2800"/>
        </a:p>
      </dgm:t>
    </dgm:pt>
    <dgm:pt modelId="{F7EAAEF4-C424-46A4-B96B-4038BB22915C}" type="sibTrans" cxnId="{2140219E-10B5-4879-886B-961F2EFE3714}">
      <dgm:prSet/>
      <dgm:spPr/>
      <dgm:t>
        <a:bodyPr/>
        <a:lstStyle/>
        <a:p>
          <a:endParaRPr lang="it-IT" sz="2800"/>
        </a:p>
      </dgm:t>
    </dgm:pt>
    <dgm:pt modelId="{8FA8B759-4074-4F94-A159-81E06BB3906C}">
      <dgm:prSet custT="1"/>
      <dgm:spPr/>
      <dgm:t>
        <a:bodyPr/>
        <a:lstStyle/>
        <a:p>
          <a:r>
            <a:rPr lang="it-IT" sz="900" b="1" dirty="0"/>
            <a:t>CESENA FIERA  16.000</a:t>
          </a:r>
        </a:p>
      </dgm:t>
    </dgm:pt>
    <dgm:pt modelId="{C2CCD98B-97F0-44EA-BE5E-D5F7A0164DCC}" type="parTrans" cxnId="{643677AD-2115-4131-88E5-132DF470C2B4}">
      <dgm:prSet/>
      <dgm:spPr/>
      <dgm:t>
        <a:bodyPr/>
        <a:lstStyle/>
        <a:p>
          <a:endParaRPr lang="it-IT" sz="2800"/>
        </a:p>
      </dgm:t>
    </dgm:pt>
    <dgm:pt modelId="{94B2D3CF-E81B-448C-9118-6B1E39D91DA5}" type="sibTrans" cxnId="{643677AD-2115-4131-88E5-132DF470C2B4}">
      <dgm:prSet/>
      <dgm:spPr/>
      <dgm:t>
        <a:bodyPr/>
        <a:lstStyle/>
        <a:p>
          <a:endParaRPr lang="it-IT" sz="2800"/>
        </a:p>
      </dgm:t>
    </dgm:pt>
    <dgm:pt modelId="{E514AAD3-0945-440C-A562-F43532194E01}">
      <dgm:prSet custT="1"/>
      <dgm:spPr/>
      <dgm:t>
        <a:bodyPr/>
        <a:lstStyle/>
        <a:p>
          <a:r>
            <a:rPr lang="it-IT" sz="900" b="1" dirty="0"/>
            <a:t>FIERA DI FORLI‘ - 16.000</a:t>
          </a:r>
        </a:p>
      </dgm:t>
    </dgm:pt>
    <dgm:pt modelId="{FF0445AB-3C9F-4C58-8B51-E973ED175B77}" type="parTrans" cxnId="{74F97C5B-4CBE-4052-AD01-2283B1DF5998}">
      <dgm:prSet/>
      <dgm:spPr/>
      <dgm:t>
        <a:bodyPr/>
        <a:lstStyle/>
        <a:p>
          <a:endParaRPr lang="it-IT" sz="2800"/>
        </a:p>
      </dgm:t>
    </dgm:pt>
    <dgm:pt modelId="{484ABCCC-8C9E-43E6-90E0-8DD670A22F02}" type="sibTrans" cxnId="{74F97C5B-4CBE-4052-AD01-2283B1DF5998}">
      <dgm:prSet/>
      <dgm:spPr/>
      <dgm:t>
        <a:bodyPr/>
        <a:lstStyle/>
        <a:p>
          <a:endParaRPr lang="it-IT" sz="2800"/>
        </a:p>
      </dgm:t>
    </dgm:pt>
    <dgm:pt modelId="{F22EBECB-AAB5-4D33-A200-CF4AC2CAB2AA}">
      <dgm:prSet custT="1"/>
      <dgm:spPr/>
      <dgm:t>
        <a:bodyPr/>
        <a:lstStyle/>
        <a:p>
          <a:r>
            <a:rPr lang="it-IT" sz="1000" b="1" dirty="0"/>
            <a:t>FIERE DI PARMA SPA -116.162</a:t>
          </a:r>
        </a:p>
      </dgm:t>
    </dgm:pt>
    <dgm:pt modelId="{ABEEAEE9-0245-469D-B68C-3B403BEB8A43}" type="parTrans" cxnId="{A92A28CD-114C-4543-8A12-6E3FCD52931E}">
      <dgm:prSet/>
      <dgm:spPr/>
      <dgm:t>
        <a:bodyPr/>
        <a:lstStyle/>
        <a:p>
          <a:endParaRPr lang="it-IT" sz="2800"/>
        </a:p>
      </dgm:t>
    </dgm:pt>
    <dgm:pt modelId="{FE6E5AC6-BEA2-4527-88E0-8CF08959D055}" type="sibTrans" cxnId="{A92A28CD-114C-4543-8A12-6E3FCD52931E}">
      <dgm:prSet/>
      <dgm:spPr/>
      <dgm:t>
        <a:bodyPr/>
        <a:lstStyle/>
        <a:p>
          <a:endParaRPr lang="it-IT" sz="2800"/>
        </a:p>
      </dgm:t>
    </dgm:pt>
    <dgm:pt modelId="{D0AC919D-3368-4DED-9874-D520D9CBAAC0}">
      <dgm:prSet custT="1"/>
      <dgm:spPr/>
      <dgm:t>
        <a:bodyPr/>
        <a:lstStyle/>
        <a:p>
          <a:r>
            <a:rPr lang="it-IT" sz="1000" b="1" dirty="0"/>
            <a:t>RIMINIFIERA - 129.000</a:t>
          </a:r>
        </a:p>
      </dgm:t>
    </dgm:pt>
    <dgm:pt modelId="{F0D7FB64-4564-4A26-9E4A-085DDF8A3E35}" type="parTrans" cxnId="{7302DC6F-10C2-4DE2-919A-D4C93D016755}">
      <dgm:prSet/>
      <dgm:spPr/>
      <dgm:t>
        <a:bodyPr/>
        <a:lstStyle/>
        <a:p>
          <a:endParaRPr lang="it-IT" sz="2800"/>
        </a:p>
      </dgm:t>
    </dgm:pt>
    <dgm:pt modelId="{4BD5F742-9DB5-4D9B-A687-4377552B79B2}" type="sibTrans" cxnId="{7302DC6F-10C2-4DE2-919A-D4C93D016755}">
      <dgm:prSet/>
      <dgm:spPr/>
      <dgm:t>
        <a:bodyPr/>
        <a:lstStyle/>
        <a:p>
          <a:endParaRPr lang="it-IT" sz="2800"/>
        </a:p>
      </dgm:t>
    </dgm:pt>
    <dgm:pt modelId="{6A0F2325-8833-44DF-97B7-97BA9DE0A694}">
      <dgm:prSet custT="1"/>
      <dgm:spPr/>
      <dgm:t>
        <a:bodyPr/>
        <a:lstStyle/>
        <a:p>
          <a:r>
            <a:rPr lang="it-IT" sz="1000" b="1" dirty="0"/>
            <a:t>BOLOGNA FIERE SPA - 200.000</a:t>
          </a:r>
        </a:p>
      </dgm:t>
    </dgm:pt>
    <dgm:pt modelId="{32EB9140-A5D6-4943-975A-43F7FC5FCA20}" type="parTrans" cxnId="{BFAB2BC4-9F49-4AFE-A280-6B6C513C56DB}">
      <dgm:prSet/>
      <dgm:spPr/>
      <dgm:t>
        <a:bodyPr/>
        <a:lstStyle/>
        <a:p>
          <a:endParaRPr lang="it-IT" sz="2800"/>
        </a:p>
      </dgm:t>
    </dgm:pt>
    <dgm:pt modelId="{53434E09-BE58-49A5-ADAA-24971150E88E}" type="sibTrans" cxnId="{BFAB2BC4-9F49-4AFE-A280-6B6C513C56DB}">
      <dgm:prSet/>
      <dgm:spPr/>
      <dgm:t>
        <a:bodyPr/>
        <a:lstStyle/>
        <a:p>
          <a:endParaRPr lang="it-IT" sz="2800"/>
        </a:p>
      </dgm:t>
    </dgm:pt>
    <dgm:pt modelId="{E1F4881A-1C73-4690-A8DC-F2298EA9A33A}">
      <dgm:prSet custT="1"/>
      <dgm:spPr/>
      <dgm:t>
        <a:bodyPr/>
        <a:lstStyle/>
        <a:p>
          <a:r>
            <a:rPr lang="it-IT" sz="900" b="1" dirty="0"/>
            <a:t>Pala De </a:t>
          </a:r>
          <a:r>
            <a:rPr lang="it-IT" sz="900" b="1" dirty="0" err="1"/>
            <a:t>Andrè</a:t>
          </a:r>
          <a:r>
            <a:rPr lang="it-IT" sz="900" b="1" dirty="0"/>
            <a:t> (RA) - 22.000</a:t>
          </a:r>
        </a:p>
      </dgm:t>
    </dgm:pt>
    <dgm:pt modelId="{FC11E21D-9A06-4AD0-A88F-C8546B20F6AE}" type="parTrans" cxnId="{CE20A93B-0A7A-48AF-B54F-FA6CADDE22F4}">
      <dgm:prSet/>
      <dgm:spPr/>
      <dgm:t>
        <a:bodyPr/>
        <a:lstStyle/>
        <a:p>
          <a:endParaRPr lang="it-IT" sz="2800"/>
        </a:p>
      </dgm:t>
    </dgm:pt>
    <dgm:pt modelId="{DC5A89FD-2286-460F-B8C2-779523C408A8}" type="sibTrans" cxnId="{CE20A93B-0A7A-48AF-B54F-FA6CADDE22F4}">
      <dgm:prSet/>
      <dgm:spPr/>
      <dgm:t>
        <a:bodyPr/>
        <a:lstStyle/>
        <a:p>
          <a:endParaRPr lang="it-IT" sz="2800"/>
        </a:p>
      </dgm:t>
    </dgm:pt>
    <dgm:pt modelId="{AF70CB7A-7C56-4368-9A8C-5B42C07A4575}" type="pres">
      <dgm:prSet presAssocID="{2515BAC8-D58E-47E4-871F-25322D8D046A}" presName="Name0" presStyleCnt="0">
        <dgm:presLayoutVars>
          <dgm:dir/>
          <dgm:animLvl val="lvl"/>
          <dgm:resizeHandles val="exact"/>
        </dgm:presLayoutVars>
      </dgm:prSet>
      <dgm:spPr/>
    </dgm:pt>
    <dgm:pt modelId="{EB2EFC0D-B8A5-483C-BBE7-85736B3178B8}" type="pres">
      <dgm:prSet presAssocID="{9F612A7E-6E10-421F-9821-6E0ADFA593DC}" presName="Name8" presStyleCnt="0"/>
      <dgm:spPr/>
    </dgm:pt>
    <dgm:pt modelId="{F8879022-DF2D-46A9-9D2D-1952F9F98F66}" type="pres">
      <dgm:prSet presAssocID="{9F612A7E-6E10-421F-9821-6E0ADFA593DC}" presName="level" presStyleLbl="node1" presStyleIdx="0" presStyleCnt="8" custScaleX="102474">
        <dgm:presLayoutVars>
          <dgm:chMax val="1"/>
          <dgm:bulletEnabled val="1"/>
        </dgm:presLayoutVars>
      </dgm:prSet>
      <dgm:spPr/>
    </dgm:pt>
    <dgm:pt modelId="{4B2D63D7-867B-44CC-829D-AA706309472B}" type="pres">
      <dgm:prSet presAssocID="{9F612A7E-6E10-421F-9821-6E0ADFA593DC}" presName="levelTx" presStyleLbl="revTx" presStyleIdx="0" presStyleCnt="0">
        <dgm:presLayoutVars>
          <dgm:chMax val="1"/>
          <dgm:bulletEnabled val="1"/>
        </dgm:presLayoutVars>
      </dgm:prSet>
      <dgm:spPr/>
    </dgm:pt>
    <dgm:pt modelId="{6B0B9857-2CEF-406D-A13D-0316A2D6572F}" type="pres">
      <dgm:prSet presAssocID="{BEA137BE-39FB-4E70-BA8C-F4BD1D12F050}" presName="Name8" presStyleCnt="0"/>
      <dgm:spPr/>
    </dgm:pt>
    <dgm:pt modelId="{A823AFB6-BA0B-40F3-B960-D1EC6673C8B0}" type="pres">
      <dgm:prSet presAssocID="{BEA137BE-39FB-4E70-BA8C-F4BD1D12F050}" presName="level" presStyleLbl="node1" presStyleIdx="1" presStyleCnt="8">
        <dgm:presLayoutVars>
          <dgm:chMax val="1"/>
          <dgm:bulletEnabled val="1"/>
        </dgm:presLayoutVars>
      </dgm:prSet>
      <dgm:spPr/>
    </dgm:pt>
    <dgm:pt modelId="{96FEB21C-2AB4-48F6-8F71-3FE76CCB3763}" type="pres">
      <dgm:prSet presAssocID="{BEA137BE-39FB-4E70-BA8C-F4BD1D12F050}" presName="levelTx" presStyleLbl="revTx" presStyleIdx="0" presStyleCnt="0">
        <dgm:presLayoutVars>
          <dgm:chMax val="1"/>
          <dgm:bulletEnabled val="1"/>
        </dgm:presLayoutVars>
      </dgm:prSet>
      <dgm:spPr/>
    </dgm:pt>
    <dgm:pt modelId="{BAFD3115-B441-4DE9-9BB9-59F6DE929E64}" type="pres">
      <dgm:prSet presAssocID="{8FA8B759-4074-4F94-A159-81E06BB3906C}" presName="Name8" presStyleCnt="0"/>
      <dgm:spPr/>
    </dgm:pt>
    <dgm:pt modelId="{8AAB4AC9-B71E-4948-B001-F5ADEF87F32F}" type="pres">
      <dgm:prSet presAssocID="{8FA8B759-4074-4F94-A159-81E06BB3906C}" presName="level" presStyleLbl="node1" presStyleIdx="2" presStyleCnt="8">
        <dgm:presLayoutVars>
          <dgm:chMax val="1"/>
          <dgm:bulletEnabled val="1"/>
        </dgm:presLayoutVars>
      </dgm:prSet>
      <dgm:spPr/>
    </dgm:pt>
    <dgm:pt modelId="{45EC7BD1-9F40-4FBA-86C0-9E21D0BB655E}" type="pres">
      <dgm:prSet presAssocID="{8FA8B759-4074-4F94-A159-81E06BB3906C}" presName="levelTx" presStyleLbl="revTx" presStyleIdx="0" presStyleCnt="0">
        <dgm:presLayoutVars>
          <dgm:chMax val="1"/>
          <dgm:bulletEnabled val="1"/>
        </dgm:presLayoutVars>
      </dgm:prSet>
      <dgm:spPr/>
    </dgm:pt>
    <dgm:pt modelId="{A8C54C81-140F-4BCA-AB1E-E6E556AA977B}" type="pres">
      <dgm:prSet presAssocID="{E514AAD3-0945-440C-A562-F43532194E01}" presName="Name8" presStyleCnt="0"/>
      <dgm:spPr/>
    </dgm:pt>
    <dgm:pt modelId="{3C749E18-40FD-416A-A243-9D6731420104}" type="pres">
      <dgm:prSet presAssocID="{E514AAD3-0945-440C-A562-F43532194E01}" presName="level" presStyleLbl="node1" presStyleIdx="3" presStyleCnt="8">
        <dgm:presLayoutVars>
          <dgm:chMax val="1"/>
          <dgm:bulletEnabled val="1"/>
        </dgm:presLayoutVars>
      </dgm:prSet>
      <dgm:spPr/>
    </dgm:pt>
    <dgm:pt modelId="{1BBAA41F-2DF1-4728-BAF0-251E97CE4865}" type="pres">
      <dgm:prSet presAssocID="{E514AAD3-0945-440C-A562-F43532194E01}" presName="levelTx" presStyleLbl="revTx" presStyleIdx="0" presStyleCnt="0">
        <dgm:presLayoutVars>
          <dgm:chMax val="1"/>
          <dgm:bulletEnabled val="1"/>
        </dgm:presLayoutVars>
      </dgm:prSet>
      <dgm:spPr/>
    </dgm:pt>
    <dgm:pt modelId="{6E15EFC5-7D5A-486D-BAB2-0F9996D47237}" type="pres">
      <dgm:prSet presAssocID="{E1F4881A-1C73-4690-A8DC-F2298EA9A33A}" presName="Name8" presStyleCnt="0"/>
      <dgm:spPr/>
    </dgm:pt>
    <dgm:pt modelId="{92A81597-8709-4A5E-9735-2373EFDF4A8C}" type="pres">
      <dgm:prSet presAssocID="{E1F4881A-1C73-4690-A8DC-F2298EA9A33A}" presName="level" presStyleLbl="node1" presStyleIdx="4" presStyleCnt="8">
        <dgm:presLayoutVars>
          <dgm:chMax val="1"/>
          <dgm:bulletEnabled val="1"/>
        </dgm:presLayoutVars>
      </dgm:prSet>
      <dgm:spPr/>
    </dgm:pt>
    <dgm:pt modelId="{5F484062-FD7E-472C-B8F4-A478C05C5377}" type="pres">
      <dgm:prSet presAssocID="{E1F4881A-1C73-4690-A8DC-F2298EA9A33A}" presName="levelTx" presStyleLbl="revTx" presStyleIdx="0" presStyleCnt="0">
        <dgm:presLayoutVars>
          <dgm:chMax val="1"/>
          <dgm:bulletEnabled val="1"/>
        </dgm:presLayoutVars>
      </dgm:prSet>
      <dgm:spPr/>
    </dgm:pt>
    <dgm:pt modelId="{77482800-9072-46A4-98A1-3E9AF39EB09C}" type="pres">
      <dgm:prSet presAssocID="{F22EBECB-AAB5-4D33-A200-CF4AC2CAB2AA}" presName="Name8" presStyleCnt="0"/>
      <dgm:spPr/>
    </dgm:pt>
    <dgm:pt modelId="{16FAC909-BCC8-466B-BA27-FDAD81FA640E}" type="pres">
      <dgm:prSet presAssocID="{F22EBECB-AAB5-4D33-A200-CF4AC2CAB2AA}" presName="level" presStyleLbl="node1" presStyleIdx="5" presStyleCnt="8">
        <dgm:presLayoutVars>
          <dgm:chMax val="1"/>
          <dgm:bulletEnabled val="1"/>
        </dgm:presLayoutVars>
      </dgm:prSet>
      <dgm:spPr/>
    </dgm:pt>
    <dgm:pt modelId="{8912FB8F-47AA-424D-8B77-234F2B9D8D89}" type="pres">
      <dgm:prSet presAssocID="{F22EBECB-AAB5-4D33-A200-CF4AC2CAB2AA}" presName="levelTx" presStyleLbl="revTx" presStyleIdx="0" presStyleCnt="0">
        <dgm:presLayoutVars>
          <dgm:chMax val="1"/>
          <dgm:bulletEnabled val="1"/>
        </dgm:presLayoutVars>
      </dgm:prSet>
      <dgm:spPr/>
    </dgm:pt>
    <dgm:pt modelId="{C6430B97-F62C-4419-A6CA-2B0E65B2A991}" type="pres">
      <dgm:prSet presAssocID="{D0AC919D-3368-4DED-9874-D520D9CBAAC0}" presName="Name8" presStyleCnt="0"/>
      <dgm:spPr/>
    </dgm:pt>
    <dgm:pt modelId="{32848CA0-AD77-430F-8C33-725CAB79D3C3}" type="pres">
      <dgm:prSet presAssocID="{D0AC919D-3368-4DED-9874-D520D9CBAAC0}" presName="level" presStyleLbl="node1" presStyleIdx="6" presStyleCnt="8">
        <dgm:presLayoutVars>
          <dgm:chMax val="1"/>
          <dgm:bulletEnabled val="1"/>
        </dgm:presLayoutVars>
      </dgm:prSet>
      <dgm:spPr/>
    </dgm:pt>
    <dgm:pt modelId="{C3FDDD84-5E1B-472F-A336-DE536D1D9DDA}" type="pres">
      <dgm:prSet presAssocID="{D0AC919D-3368-4DED-9874-D520D9CBAAC0}" presName="levelTx" presStyleLbl="revTx" presStyleIdx="0" presStyleCnt="0">
        <dgm:presLayoutVars>
          <dgm:chMax val="1"/>
          <dgm:bulletEnabled val="1"/>
        </dgm:presLayoutVars>
      </dgm:prSet>
      <dgm:spPr/>
    </dgm:pt>
    <dgm:pt modelId="{7F2B26EE-A133-4C56-9510-50FBD5831EA6}" type="pres">
      <dgm:prSet presAssocID="{6A0F2325-8833-44DF-97B7-97BA9DE0A694}" presName="Name8" presStyleCnt="0"/>
      <dgm:spPr/>
    </dgm:pt>
    <dgm:pt modelId="{E71066DF-5F2B-45C2-8F4A-A587EEA51C4A}" type="pres">
      <dgm:prSet presAssocID="{6A0F2325-8833-44DF-97B7-97BA9DE0A694}" presName="level" presStyleLbl="node1" presStyleIdx="7" presStyleCnt="8">
        <dgm:presLayoutVars>
          <dgm:chMax val="1"/>
          <dgm:bulletEnabled val="1"/>
        </dgm:presLayoutVars>
      </dgm:prSet>
      <dgm:spPr/>
    </dgm:pt>
    <dgm:pt modelId="{BACAF1DF-9D0F-48D8-9D57-DA451E2A0FD0}" type="pres">
      <dgm:prSet presAssocID="{6A0F2325-8833-44DF-97B7-97BA9DE0A694}" presName="levelTx" presStyleLbl="revTx" presStyleIdx="0" presStyleCnt="0">
        <dgm:presLayoutVars>
          <dgm:chMax val="1"/>
          <dgm:bulletEnabled val="1"/>
        </dgm:presLayoutVars>
      </dgm:prSet>
      <dgm:spPr/>
    </dgm:pt>
  </dgm:ptLst>
  <dgm:cxnLst>
    <dgm:cxn modelId="{1850391B-7097-E942-BAD0-5A8A9DEE888A}" type="presOf" srcId="{D0AC919D-3368-4DED-9874-D520D9CBAAC0}" destId="{C3FDDD84-5E1B-472F-A336-DE536D1D9DDA}" srcOrd="1" destOrd="0" presId="urn:microsoft.com/office/officeart/2005/8/layout/pyramid1"/>
    <dgm:cxn modelId="{5178D91B-251F-E341-A983-49BCEE338606}" type="presOf" srcId="{E514AAD3-0945-440C-A562-F43532194E01}" destId="{3C749E18-40FD-416A-A243-9D6731420104}" srcOrd="0" destOrd="0" presId="urn:microsoft.com/office/officeart/2005/8/layout/pyramid1"/>
    <dgm:cxn modelId="{DCB26327-E866-C241-AA7D-4873A07868AF}" type="presOf" srcId="{8FA8B759-4074-4F94-A159-81E06BB3906C}" destId="{45EC7BD1-9F40-4FBA-86C0-9E21D0BB655E}" srcOrd="1" destOrd="0" presId="urn:microsoft.com/office/officeart/2005/8/layout/pyramid1"/>
    <dgm:cxn modelId="{411D012B-220E-2446-BE01-B1410E8699AD}" type="presOf" srcId="{F22EBECB-AAB5-4D33-A200-CF4AC2CAB2AA}" destId="{16FAC909-BCC8-466B-BA27-FDAD81FA640E}" srcOrd="0" destOrd="0" presId="urn:microsoft.com/office/officeart/2005/8/layout/pyramid1"/>
    <dgm:cxn modelId="{2915A72D-09CD-6047-8262-7F0085A94121}" type="presOf" srcId="{6A0F2325-8833-44DF-97B7-97BA9DE0A694}" destId="{BACAF1DF-9D0F-48D8-9D57-DA451E2A0FD0}" srcOrd="1" destOrd="0" presId="urn:microsoft.com/office/officeart/2005/8/layout/pyramid1"/>
    <dgm:cxn modelId="{CE20A93B-0A7A-48AF-B54F-FA6CADDE22F4}" srcId="{2515BAC8-D58E-47E4-871F-25322D8D046A}" destId="{E1F4881A-1C73-4690-A8DC-F2298EA9A33A}" srcOrd="4" destOrd="0" parTransId="{FC11E21D-9A06-4AD0-A88F-C8546B20F6AE}" sibTransId="{DC5A89FD-2286-460F-B8C2-779523C408A8}"/>
    <dgm:cxn modelId="{74F97C5B-4CBE-4052-AD01-2283B1DF5998}" srcId="{2515BAC8-D58E-47E4-871F-25322D8D046A}" destId="{E514AAD3-0945-440C-A562-F43532194E01}" srcOrd="3" destOrd="0" parTransId="{FF0445AB-3C9F-4C58-8B51-E973ED175B77}" sibTransId="{484ABCCC-8C9E-43E6-90E0-8DD670A22F02}"/>
    <dgm:cxn modelId="{AC470F4A-7DF3-5049-AEC6-AF3CD6A32952}" type="presOf" srcId="{8FA8B759-4074-4F94-A159-81E06BB3906C}" destId="{8AAB4AC9-B71E-4948-B001-F5ADEF87F32F}" srcOrd="0" destOrd="0" presId="urn:microsoft.com/office/officeart/2005/8/layout/pyramid1"/>
    <dgm:cxn modelId="{D3AD1C6E-E497-9944-AAC1-2B9CEEA3C42E}" type="presOf" srcId="{9F612A7E-6E10-421F-9821-6E0ADFA593DC}" destId="{4B2D63D7-867B-44CC-829D-AA706309472B}" srcOrd="1" destOrd="0" presId="urn:microsoft.com/office/officeart/2005/8/layout/pyramid1"/>
    <dgm:cxn modelId="{27B38B4E-3691-524D-BCD4-5784DF077746}" type="presOf" srcId="{2515BAC8-D58E-47E4-871F-25322D8D046A}" destId="{AF70CB7A-7C56-4368-9A8C-5B42C07A4575}" srcOrd="0" destOrd="0" presId="urn:microsoft.com/office/officeart/2005/8/layout/pyramid1"/>
    <dgm:cxn modelId="{EADA8D4F-BA61-4C6E-8DEC-03D395FA41BE}" srcId="{2515BAC8-D58E-47E4-871F-25322D8D046A}" destId="{9F612A7E-6E10-421F-9821-6E0ADFA593DC}" srcOrd="0" destOrd="0" parTransId="{40A6738D-12BF-4CCA-9D31-4984E82CF897}" sibTransId="{B434FED0-D037-492F-AC52-3D1CC03361D6}"/>
    <dgm:cxn modelId="{7302DC6F-10C2-4DE2-919A-D4C93D016755}" srcId="{2515BAC8-D58E-47E4-871F-25322D8D046A}" destId="{D0AC919D-3368-4DED-9874-D520D9CBAAC0}" srcOrd="6" destOrd="0" parTransId="{F0D7FB64-4564-4A26-9E4A-085DDF8A3E35}" sibTransId="{4BD5F742-9DB5-4D9B-A687-4377552B79B2}"/>
    <dgm:cxn modelId="{B6E04753-EEF8-7E43-9F1F-A95808038B89}" type="presOf" srcId="{6A0F2325-8833-44DF-97B7-97BA9DE0A694}" destId="{E71066DF-5F2B-45C2-8F4A-A587EEA51C4A}" srcOrd="0" destOrd="0" presId="urn:microsoft.com/office/officeart/2005/8/layout/pyramid1"/>
    <dgm:cxn modelId="{4E17BE93-529B-8F40-963E-96A38136E7BE}" type="presOf" srcId="{9F612A7E-6E10-421F-9821-6E0ADFA593DC}" destId="{F8879022-DF2D-46A9-9D2D-1952F9F98F66}" srcOrd="0" destOrd="0" presId="urn:microsoft.com/office/officeart/2005/8/layout/pyramid1"/>
    <dgm:cxn modelId="{2140219E-10B5-4879-886B-961F2EFE3714}" srcId="{2515BAC8-D58E-47E4-871F-25322D8D046A}" destId="{BEA137BE-39FB-4E70-BA8C-F4BD1D12F050}" srcOrd="1" destOrd="0" parTransId="{619DD079-2ED8-4F75-AD77-A60E5F1A4A1F}" sibTransId="{F7EAAEF4-C424-46A4-B96B-4038BB22915C}"/>
    <dgm:cxn modelId="{643677AD-2115-4131-88E5-132DF470C2B4}" srcId="{2515BAC8-D58E-47E4-871F-25322D8D046A}" destId="{8FA8B759-4074-4F94-A159-81E06BB3906C}" srcOrd="2" destOrd="0" parTransId="{C2CCD98B-97F0-44EA-BE5E-D5F7A0164DCC}" sibTransId="{94B2D3CF-E81B-448C-9118-6B1E39D91DA5}"/>
    <dgm:cxn modelId="{632AF4AF-109B-1C44-8A29-9824F2295274}" type="presOf" srcId="{F22EBECB-AAB5-4D33-A200-CF4AC2CAB2AA}" destId="{8912FB8F-47AA-424D-8B77-234F2B9D8D89}" srcOrd="1" destOrd="0" presId="urn:microsoft.com/office/officeart/2005/8/layout/pyramid1"/>
    <dgm:cxn modelId="{B54B33B7-28D5-F844-BD27-BC5CF7B4498D}" type="presOf" srcId="{E1F4881A-1C73-4690-A8DC-F2298EA9A33A}" destId="{92A81597-8709-4A5E-9735-2373EFDF4A8C}" srcOrd="0" destOrd="0" presId="urn:microsoft.com/office/officeart/2005/8/layout/pyramid1"/>
    <dgm:cxn modelId="{21E6B3C1-6AF8-9E4F-AB64-CB33878F1F41}" type="presOf" srcId="{BEA137BE-39FB-4E70-BA8C-F4BD1D12F050}" destId="{A823AFB6-BA0B-40F3-B960-D1EC6673C8B0}" srcOrd="0" destOrd="0" presId="urn:microsoft.com/office/officeart/2005/8/layout/pyramid1"/>
    <dgm:cxn modelId="{BFAB2BC4-9F49-4AFE-A280-6B6C513C56DB}" srcId="{2515BAC8-D58E-47E4-871F-25322D8D046A}" destId="{6A0F2325-8833-44DF-97B7-97BA9DE0A694}" srcOrd="7" destOrd="0" parTransId="{32EB9140-A5D6-4943-975A-43F7FC5FCA20}" sibTransId="{53434E09-BE58-49A5-ADAA-24971150E88E}"/>
    <dgm:cxn modelId="{A92A28CD-114C-4543-8A12-6E3FCD52931E}" srcId="{2515BAC8-D58E-47E4-871F-25322D8D046A}" destId="{F22EBECB-AAB5-4D33-A200-CF4AC2CAB2AA}" srcOrd="5" destOrd="0" parTransId="{ABEEAEE9-0245-469D-B68C-3B403BEB8A43}" sibTransId="{FE6E5AC6-BEA2-4527-88E0-8CF08959D055}"/>
    <dgm:cxn modelId="{35BC5AD9-25BD-5745-BE27-D0A5DF0FCF9C}" type="presOf" srcId="{D0AC919D-3368-4DED-9874-D520D9CBAAC0}" destId="{32848CA0-AD77-430F-8C33-725CAB79D3C3}" srcOrd="0" destOrd="0" presId="urn:microsoft.com/office/officeart/2005/8/layout/pyramid1"/>
    <dgm:cxn modelId="{A0068FD9-2409-EA43-B8D9-2AB9E2D95982}" type="presOf" srcId="{E514AAD3-0945-440C-A562-F43532194E01}" destId="{1BBAA41F-2DF1-4728-BAF0-251E97CE4865}" srcOrd="1" destOrd="0" presId="urn:microsoft.com/office/officeart/2005/8/layout/pyramid1"/>
    <dgm:cxn modelId="{A26171F1-CA84-E747-9562-8BA2FC70F84F}" type="presOf" srcId="{BEA137BE-39FB-4E70-BA8C-F4BD1D12F050}" destId="{96FEB21C-2AB4-48F6-8F71-3FE76CCB3763}" srcOrd="1" destOrd="0" presId="urn:microsoft.com/office/officeart/2005/8/layout/pyramid1"/>
    <dgm:cxn modelId="{B8E3E1F7-D5DD-524A-BA89-85E2C47F7D06}" type="presOf" srcId="{E1F4881A-1C73-4690-A8DC-F2298EA9A33A}" destId="{5F484062-FD7E-472C-B8F4-A478C05C5377}" srcOrd="1" destOrd="0" presId="urn:microsoft.com/office/officeart/2005/8/layout/pyramid1"/>
    <dgm:cxn modelId="{8C62EADC-9BB4-A849-A179-619FA99F8716}" type="presParOf" srcId="{AF70CB7A-7C56-4368-9A8C-5B42C07A4575}" destId="{EB2EFC0D-B8A5-483C-BBE7-85736B3178B8}" srcOrd="0" destOrd="0" presId="urn:microsoft.com/office/officeart/2005/8/layout/pyramid1"/>
    <dgm:cxn modelId="{07A69F67-DB11-934C-8377-D544E313D06B}" type="presParOf" srcId="{EB2EFC0D-B8A5-483C-BBE7-85736B3178B8}" destId="{F8879022-DF2D-46A9-9D2D-1952F9F98F66}" srcOrd="0" destOrd="0" presId="urn:microsoft.com/office/officeart/2005/8/layout/pyramid1"/>
    <dgm:cxn modelId="{C2E2AA00-49FD-BC49-9E0D-08E61AE9DEB9}" type="presParOf" srcId="{EB2EFC0D-B8A5-483C-BBE7-85736B3178B8}" destId="{4B2D63D7-867B-44CC-829D-AA706309472B}" srcOrd="1" destOrd="0" presId="urn:microsoft.com/office/officeart/2005/8/layout/pyramid1"/>
    <dgm:cxn modelId="{428B6659-DD65-9549-AD92-E9BD8221C942}" type="presParOf" srcId="{AF70CB7A-7C56-4368-9A8C-5B42C07A4575}" destId="{6B0B9857-2CEF-406D-A13D-0316A2D6572F}" srcOrd="1" destOrd="0" presId="urn:microsoft.com/office/officeart/2005/8/layout/pyramid1"/>
    <dgm:cxn modelId="{F20E2F7F-CE25-1146-AB7B-1AD7B9AB9686}" type="presParOf" srcId="{6B0B9857-2CEF-406D-A13D-0316A2D6572F}" destId="{A823AFB6-BA0B-40F3-B960-D1EC6673C8B0}" srcOrd="0" destOrd="0" presId="urn:microsoft.com/office/officeart/2005/8/layout/pyramid1"/>
    <dgm:cxn modelId="{0583D0E1-CDDA-4A4D-B0F3-7A735DDAD2D0}" type="presParOf" srcId="{6B0B9857-2CEF-406D-A13D-0316A2D6572F}" destId="{96FEB21C-2AB4-48F6-8F71-3FE76CCB3763}" srcOrd="1" destOrd="0" presId="urn:microsoft.com/office/officeart/2005/8/layout/pyramid1"/>
    <dgm:cxn modelId="{57DF5124-5171-5540-B239-7FB23B09A076}" type="presParOf" srcId="{AF70CB7A-7C56-4368-9A8C-5B42C07A4575}" destId="{BAFD3115-B441-4DE9-9BB9-59F6DE929E64}" srcOrd="2" destOrd="0" presId="urn:microsoft.com/office/officeart/2005/8/layout/pyramid1"/>
    <dgm:cxn modelId="{53092A2C-1D6B-6A48-9F97-32E26E176725}" type="presParOf" srcId="{BAFD3115-B441-4DE9-9BB9-59F6DE929E64}" destId="{8AAB4AC9-B71E-4948-B001-F5ADEF87F32F}" srcOrd="0" destOrd="0" presId="urn:microsoft.com/office/officeart/2005/8/layout/pyramid1"/>
    <dgm:cxn modelId="{D14C92AD-E5D3-2D46-955C-96FA6FA91B72}" type="presParOf" srcId="{BAFD3115-B441-4DE9-9BB9-59F6DE929E64}" destId="{45EC7BD1-9F40-4FBA-86C0-9E21D0BB655E}" srcOrd="1" destOrd="0" presId="urn:microsoft.com/office/officeart/2005/8/layout/pyramid1"/>
    <dgm:cxn modelId="{6D1338A8-FB80-4A4C-ABB4-4592A1FC8CCD}" type="presParOf" srcId="{AF70CB7A-7C56-4368-9A8C-5B42C07A4575}" destId="{A8C54C81-140F-4BCA-AB1E-E6E556AA977B}" srcOrd="3" destOrd="0" presId="urn:microsoft.com/office/officeart/2005/8/layout/pyramid1"/>
    <dgm:cxn modelId="{4BEBFDFF-F36A-214E-A41F-98CE7A5204ED}" type="presParOf" srcId="{A8C54C81-140F-4BCA-AB1E-E6E556AA977B}" destId="{3C749E18-40FD-416A-A243-9D6731420104}" srcOrd="0" destOrd="0" presId="urn:microsoft.com/office/officeart/2005/8/layout/pyramid1"/>
    <dgm:cxn modelId="{C59B3F61-07F9-AE46-90C9-5025FCDFC985}" type="presParOf" srcId="{A8C54C81-140F-4BCA-AB1E-E6E556AA977B}" destId="{1BBAA41F-2DF1-4728-BAF0-251E97CE4865}" srcOrd="1" destOrd="0" presId="urn:microsoft.com/office/officeart/2005/8/layout/pyramid1"/>
    <dgm:cxn modelId="{CA1CB585-F939-D644-896E-5E011DF07E25}" type="presParOf" srcId="{AF70CB7A-7C56-4368-9A8C-5B42C07A4575}" destId="{6E15EFC5-7D5A-486D-BAB2-0F9996D47237}" srcOrd="4" destOrd="0" presId="urn:microsoft.com/office/officeart/2005/8/layout/pyramid1"/>
    <dgm:cxn modelId="{C99D5E35-48EB-8441-8846-143A1C7DDC97}" type="presParOf" srcId="{6E15EFC5-7D5A-486D-BAB2-0F9996D47237}" destId="{92A81597-8709-4A5E-9735-2373EFDF4A8C}" srcOrd="0" destOrd="0" presId="urn:microsoft.com/office/officeart/2005/8/layout/pyramid1"/>
    <dgm:cxn modelId="{0807A618-CAEE-624C-B2D5-33A417965913}" type="presParOf" srcId="{6E15EFC5-7D5A-486D-BAB2-0F9996D47237}" destId="{5F484062-FD7E-472C-B8F4-A478C05C5377}" srcOrd="1" destOrd="0" presId="urn:microsoft.com/office/officeart/2005/8/layout/pyramid1"/>
    <dgm:cxn modelId="{58785757-7387-184C-B608-8AC4F4A33319}" type="presParOf" srcId="{AF70CB7A-7C56-4368-9A8C-5B42C07A4575}" destId="{77482800-9072-46A4-98A1-3E9AF39EB09C}" srcOrd="5" destOrd="0" presId="urn:microsoft.com/office/officeart/2005/8/layout/pyramid1"/>
    <dgm:cxn modelId="{CBD7F502-C5BD-FA46-AFC2-A2DB01C1EA21}" type="presParOf" srcId="{77482800-9072-46A4-98A1-3E9AF39EB09C}" destId="{16FAC909-BCC8-466B-BA27-FDAD81FA640E}" srcOrd="0" destOrd="0" presId="urn:microsoft.com/office/officeart/2005/8/layout/pyramid1"/>
    <dgm:cxn modelId="{BC71870F-7FD1-DF47-B844-557C9AC07040}" type="presParOf" srcId="{77482800-9072-46A4-98A1-3E9AF39EB09C}" destId="{8912FB8F-47AA-424D-8B77-234F2B9D8D89}" srcOrd="1" destOrd="0" presId="urn:microsoft.com/office/officeart/2005/8/layout/pyramid1"/>
    <dgm:cxn modelId="{F26149CF-CEA4-CA49-98CA-7DB7EF4C9A7D}" type="presParOf" srcId="{AF70CB7A-7C56-4368-9A8C-5B42C07A4575}" destId="{C6430B97-F62C-4419-A6CA-2B0E65B2A991}" srcOrd="6" destOrd="0" presId="urn:microsoft.com/office/officeart/2005/8/layout/pyramid1"/>
    <dgm:cxn modelId="{C9843ECB-3F44-2240-92A8-4CEDED57E5EF}" type="presParOf" srcId="{C6430B97-F62C-4419-A6CA-2B0E65B2A991}" destId="{32848CA0-AD77-430F-8C33-725CAB79D3C3}" srcOrd="0" destOrd="0" presId="urn:microsoft.com/office/officeart/2005/8/layout/pyramid1"/>
    <dgm:cxn modelId="{50E04EB7-41CD-6346-9C3B-3EC8B334B0BC}" type="presParOf" srcId="{C6430B97-F62C-4419-A6CA-2B0E65B2A991}" destId="{C3FDDD84-5E1B-472F-A336-DE536D1D9DDA}" srcOrd="1" destOrd="0" presId="urn:microsoft.com/office/officeart/2005/8/layout/pyramid1"/>
    <dgm:cxn modelId="{6C3D27C1-8B95-114B-BB14-01692576BC9F}" type="presParOf" srcId="{AF70CB7A-7C56-4368-9A8C-5B42C07A4575}" destId="{7F2B26EE-A133-4C56-9510-50FBD5831EA6}" srcOrd="7" destOrd="0" presId="urn:microsoft.com/office/officeart/2005/8/layout/pyramid1"/>
    <dgm:cxn modelId="{EF7B79D9-2282-AA4D-B484-5DB4523B0D78}" type="presParOf" srcId="{7F2B26EE-A133-4C56-9510-50FBD5831EA6}" destId="{E71066DF-5F2B-45C2-8F4A-A587EEA51C4A}" srcOrd="0" destOrd="0" presId="urn:microsoft.com/office/officeart/2005/8/layout/pyramid1"/>
    <dgm:cxn modelId="{9F598B51-A6DF-644D-9FAD-36CE45D38D87}" type="presParOf" srcId="{7F2B26EE-A133-4C56-9510-50FBD5831EA6}" destId="{BACAF1DF-9D0F-48D8-9D57-DA451E2A0FD0}"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5BAC8-D58E-47E4-871F-25322D8D046A}" type="doc">
      <dgm:prSet loTypeId="urn:microsoft.com/office/officeart/2005/8/layout/pyramid1" loCatId="pyramid" qsTypeId="urn:microsoft.com/office/officeart/2005/8/quickstyle/simple1" qsCatId="simple" csTypeId="urn:microsoft.com/office/officeart/2005/8/colors/accent5_5" csCatId="accent5" phldr="1"/>
      <dgm:spPr/>
    </dgm:pt>
    <dgm:pt modelId="{9F612A7E-6E10-421F-9821-6E0ADFA593DC}">
      <dgm:prSet phldrT="[Testo]" custT="1"/>
      <dgm:spPr/>
      <dgm:t>
        <a:bodyPr/>
        <a:lstStyle/>
        <a:p>
          <a:r>
            <a:rPr lang="it-IT" sz="800" b="1" i="0" u="none" dirty="0"/>
            <a:t>VILLA ERBA 11.000 </a:t>
          </a:r>
          <a:endParaRPr lang="it-IT" sz="800" b="1" dirty="0"/>
        </a:p>
      </dgm:t>
    </dgm:pt>
    <dgm:pt modelId="{40A6738D-12BF-4CCA-9D31-4984E82CF897}" type="parTrans" cxnId="{EADA8D4F-BA61-4C6E-8DEC-03D395FA41BE}">
      <dgm:prSet/>
      <dgm:spPr/>
      <dgm:t>
        <a:bodyPr/>
        <a:lstStyle/>
        <a:p>
          <a:endParaRPr lang="it-IT"/>
        </a:p>
      </dgm:t>
    </dgm:pt>
    <dgm:pt modelId="{B434FED0-D037-492F-AC52-3D1CC03361D6}" type="sibTrans" cxnId="{EADA8D4F-BA61-4C6E-8DEC-03D395FA41BE}">
      <dgm:prSet/>
      <dgm:spPr/>
      <dgm:t>
        <a:bodyPr/>
        <a:lstStyle/>
        <a:p>
          <a:endParaRPr lang="it-IT"/>
        </a:p>
      </dgm:t>
    </dgm:pt>
    <dgm:pt modelId="{34678000-7003-4B3C-BEA9-F3C25BDD08C0}">
      <dgm:prSet custT="1"/>
      <dgm:spPr/>
      <dgm:t>
        <a:bodyPr/>
        <a:lstStyle/>
        <a:p>
          <a:pPr>
            <a:lnSpc>
              <a:spcPct val="100000"/>
            </a:lnSpc>
            <a:spcBef>
              <a:spcPts val="0"/>
            </a:spcBef>
            <a:spcAft>
              <a:spcPts val="0"/>
            </a:spcAft>
          </a:pPr>
          <a:endParaRPr lang="it-IT" sz="300" b="0" i="0" u="none" dirty="0"/>
        </a:p>
        <a:p>
          <a:pPr>
            <a:lnSpc>
              <a:spcPct val="100000"/>
            </a:lnSpc>
            <a:spcBef>
              <a:spcPts val="0"/>
            </a:spcBef>
            <a:spcAft>
              <a:spcPts val="0"/>
            </a:spcAft>
          </a:pPr>
          <a:r>
            <a:rPr lang="it-IT" sz="900" b="0" i="0" u="none" dirty="0"/>
            <a:t>BERGAMO FIERA 13.000 </a:t>
          </a:r>
          <a:endParaRPr lang="it-IT" sz="900" b="0" dirty="0"/>
        </a:p>
      </dgm:t>
    </dgm:pt>
    <dgm:pt modelId="{E2B2A431-A6E6-4961-AAC6-FB3E15E90F79}" type="parTrans" cxnId="{4D0B1FDA-9286-4E1E-B784-C455236A4ADF}">
      <dgm:prSet/>
      <dgm:spPr/>
      <dgm:t>
        <a:bodyPr/>
        <a:lstStyle/>
        <a:p>
          <a:endParaRPr lang="it-IT"/>
        </a:p>
      </dgm:t>
    </dgm:pt>
    <dgm:pt modelId="{124B1537-FECF-4756-8261-F4100DD38818}" type="sibTrans" cxnId="{4D0B1FDA-9286-4E1E-B784-C455236A4ADF}">
      <dgm:prSet/>
      <dgm:spPr/>
      <dgm:t>
        <a:bodyPr/>
        <a:lstStyle/>
        <a:p>
          <a:endParaRPr lang="it-IT"/>
        </a:p>
      </dgm:t>
    </dgm:pt>
    <dgm:pt modelId="{5657359E-2E00-418D-B1FB-439D5875CDDE}">
      <dgm:prSet custT="1"/>
      <dgm:spPr/>
      <dgm:t>
        <a:bodyPr/>
        <a:lstStyle/>
        <a:p>
          <a:r>
            <a:rPr lang="it-IT" sz="1000" b="1" i="0" u="none" dirty="0"/>
            <a:t>LARIOFIERE - 13.302 </a:t>
          </a:r>
          <a:endParaRPr lang="it-IT" sz="1000" b="1" i="0" dirty="0"/>
        </a:p>
      </dgm:t>
    </dgm:pt>
    <dgm:pt modelId="{1597587A-E22D-4DBF-954C-517D96B60BFF}" type="parTrans" cxnId="{1DAC0CAD-0954-4483-8539-554DF216A72A}">
      <dgm:prSet/>
      <dgm:spPr/>
      <dgm:t>
        <a:bodyPr/>
        <a:lstStyle/>
        <a:p>
          <a:endParaRPr lang="it-IT"/>
        </a:p>
      </dgm:t>
    </dgm:pt>
    <dgm:pt modelId="{F00AEEC1-F127-435B-9E1E-95BEC10DAA62}" type="sibTrans" cxnId="{1DAC0CAD-0954-4483-8539-554DF216A72A}">
      <dgm:prSet/>
      <dgm:spPr/>
      <dgm:t>
        <a:bodyPr/>
        <a:lstStyle/>
        <a:p>
          <a:endParaRPr lang="it-IT"/>
        </a:p>
      </dgm:t>
    </dgm:pt>
    <dgm:pt modelId="{DA375E36-0561-4EC8-A869-5C8915428C62}">
      <dgm:prSet custT="1"/>
      <dgm:spPr/>
      <dgm:t>
        <a:bodyPr/>
        <a:lstStyle/>
        <a:p>
          <a:r>
            <a:rPr lang="it-IT" sz="1000" b="1" i="0" u="none" dirty="0"/>
            <a:t>CREMONA FIERE - 47.000 </a:t>
          </a:r>
          <a:endParaRPr lang="it-IT" sz="1000" b="1" dirty="0"/>
        </a:p>
      </dgm:t>
    </dgm:pt>
    <dgm:pt modelId="{B1D72595-D6E3-483D-9BA8-97428682E994}" type="parTrans" cxnId="{BBD64497-794B-4CB5-AFC4-764A1F5FFF28}">
      <dgm:prSet/>
      <dgm:spPr/>
      <dgm:t>
        <a:bodyPr/>
        <a:lstStyle/>
        <a:p>
          <a:endParaRPr lang="it-IT"/>
        </a:p>
      </dgm:t>
    </dgm:pt>
    <dgm:pt modelId="{2D1F9D38-03C3-495F-A8C5-A4CE6BAACC8A}" type="sibTrans" cxnId="{BBD64497-794B-4CB5-AFC4-764A1F5FFF28}">
      <dgm:prSet/>
      <dgm:spPr/>
      <dgm:t>
        <a:bodyPr/>
        <a:lstStyle/>
        <a:p>
          <a:endParaRPr lang="it-IT"/>
        </a:p>
      </dgm:t>
    </dgm:pt>
    <dgm:pt modelId="{2BD0FA89-2014-4EF4-881C-D354F7057B84}">
      <dgm:prSet custT="1"/>
      <dgm:spPr/>
      <dgm:t>
        <a:bodyPr/>
        <a:lstStyle/>
        <a:p>
          <a:r>
            <a:rPr lang="it-IT" sz="1000" b="1" i="0" u="none" dirty="0"/>
            <a:t>CENTRO FIERA DEL GARDA  -  </a:t>
          </a:r>
          <a:r>
            <a:rPr lang="it-IT" sz="1000" b="0" i="0" u="none" dirty="0"/>
            <a:t>49.000 </a:t>
          </a:r>
          <a:endParaRPr lang="it-IT" sz="1000" dirty="0"/>
        </a:p>
      </dgm:t>
    </dgm:pt>
    <dgm:pt modelId="{37A753E1-4B7B-43A7-BF35-E634B186175A}" type="parTrans" cxnId="{5CBB070F-3EEE-416F-A990-C62A793EBD9F}">
      <dgm:prSet/>
      <dgm:spPr/>
      <dgm:t>
        <a:bodyPr/>
        <a:lstStyle/>
        <a:p>
          <a:endParaRPr lang="it-IT"/>
        </a:p>
      </dgm:t>
    </dgm:pt>
    <dgm:pt modelId="{33CE9369-D1CB-4345-B899-48A8D43AE767}" type="sibTrans" cxnId="{5CBB070F-3EEE-416F-A990-C62A793EBD9F}">
      <dgm:prSet/>
      <dgm:spPr/>
      <dgm:t>
        <a:bodyPr/>
        <a:lstStyle/>
        <a:p>
          <a:endParaRPr lang="it-IT"/>
        </a:p>
      </dgm:t>
    </dgm:pt>
    <dgm:pt modelId="{39D7AF58-AB17-4504-9F4E-1DDBFB900D87}">
      <dgm:prSet custT="1"/>
      <dgm:spPr/>
      <dgm:t>
        <a:bodyPr/>
        <a:lstStyle/>
        <a:p>
          <a:r>
            <a:rPr lang="it-IT" sz="1000" b="1" i="0" u="none" dirty="0"/>
            <a:t>FIERA MILANO - </a:t>
          </a:r>
          <a:r>
            <a:rPr lang="it-IT" sz="1000" b="0" i="0" u="none" dirty="0"/>
            <a:t>401.000 </a:t>
          </a:r>
          <a:endParaRPr lang="it-IT" sz="1000" dirty="0"/>
        </a:p>
      </dgm:t>
    </dgm:pt>
    <dgm:pt modelId="{911C2915-5128-461E-B599-E9DE5C1372BB}" type="parTrans" cxnId="{343C8163-EB6C-44D3-90B7-92734E944A4E}">
      <dgm:prSet/>
      <dgm:spPr/>
      <dgm:t>
        <a:bodyPr/>
        <a:lstStyle/>
        <a:p>
          <a:endParaRPr lang="it-IT"/>
        </a:p>
      </dgm:t>
    </dgm:pt>
    <dgm:pt modelId="{F60280F4-2AC2-4B69-AEC5-609C77D48F7A}" type="sibTrans" cxnId="{343C8163-EB6C-44D3-90B7-92734E944A4E}">
      <dgm:prSet/>
      <dgm:spPr/>
      <dgm:t>
        <a:bodyPr/>
        <a:lstStyle/>
        <a:p>
          <a:endParaRPr lang="it-IT"/>
        </a:p>
      </dgm:t>
    </dgm:pt>
    <dgm:pt modelId="{AF70CB7A-7C56-4368-9A8C-5B42C07A4575}" type="pres">
      <dgm:prSet presAssocID="{2515BAC8-D58E-47E4-871F-25322D8D046A}" presName="Name0" presStyleCnt="0">
        <dgm:presLayoutVars>
          <dgm:dir/>
          <dgm:animLvl val="lvl"/>
          <dgm:resizeHandles val="exact"/>
        </dgm:presLayoutVars>
      </dgm:prSet>
      <dgm:spPr/>
    </dgm:pt>
    <dgm:pt modelId="{EB2EFC0D-B8A5-483C-BBE7-85736B3178B8}" type="pres">
      <dgm:prSet presAssocID="{9F612A7E-6E10-421F-9821-6E0ADFA593DC}" presName="Name8" presStyleCnt="0"/>
      <dgm:spPr/>
    </dgm:pt>
    <dgm:pt modelId="{F8879022-DF2D-46A9-9D2D-1952F9F98F66}" type="pres">
      <dgm:prSet presAssocID="{9F612A7E-6E10-421F-9821-6E0ADFA593DC}" presName="level" presStyleLbl="node1" presStyleIdx="0" presStyleCnt="6" custScaleX="99172" custLinFactNeighborX="1030">
        <dgm:presLayoutVars>
          <dgm:chMax val="1"/>
          <dgm:bulletEnabled val="1"/>
        </dgm:presLayoutVars>
      </dgm:prSet>
      <dgm:spPr/>
    </dgm:pt>
    <dgm:pt modelId="{4B2D63D7-867B-44CC-829D-AA706309472B}" type="pres">
      <dgm:prSet presAssocID="{9F612A7E-6E10-421F-9821-6E0ADFA593DC}" presName="levelTx" presStyleLbl="revTx" presStyleIdx="0" presStyleCnt="0">
        <dgm:presLayoutVars>
          <dgm:chMax val="1"/>
          <dgm:bulletEnabled val="1"/>
        </dgm:presLayoutVars>
      </dgm:prSet>
      <dgm:spPr/>
    </dgm:pt>
    <dgm:pt modelId="{4A2782CE-6308-4422-8119-BA3E0E036E3B}" type="pres">
      <dgm:prSet presAssocID="{34678000-7003-4B3C-BEA9-F3C25BDD08C0}" presName="Name8" presStyleCnt="0"/>
      <dgm:spPr/>
    </dgm:pt>
    <dgm:pt modelId="{EC621B73-82FF-45DB-9CEE-539452C12E63}" type="pres">
      <dgm:prSet presAssocID="{34678000-7003-4B3C-BEA9-F3C25BDD08C0}" presName="level" presStyleLbl="node1" presStyleIdx="1" presStyleCnt="6">
        <dgm:presLayoutVars>
          <dgm:chMax val="1"/>
          <dgm:bulletEnabled val="1"/>
        </dgm:presLayoutVars>
      </dgm:prSet>
      <dgm:spPr/>
    </dgm:pt>
    <dgm:pt modelId="{67987DE4-8914-4C00-91D7-BD255E0EDDC6}" type="pres">
      <dgm:prSet presAssocID="{34678000-7003-4B3C-BEA9-F3C25BDD08C0}" presName="levelTx" presStyleLbl="revTx" presStyleIdx="0" presStyleCnt="0">
        <dgm:presLayoutVars>
          <dgm:chMax val="1"/>
          <dgm:bulletEnabled val="1"/>
        </dgm:presLayoutVars>
      </dgm:prSet>
      <dgm:spPr/>
    </dgm:pt>
    <dgm:pt modelId="{0526ABF1-5ACE-435B-80EE-75335F6D65A2}" type="pres">
      <dgm:prSet presAssocID="{5657359E-2E00-418D-B1FB-439D5875CDDE}" presName="Name8" presStyleCnt="0"/>
      <dgm:spPr/>
    </dgm:pt>
    <dgm:pt modelId="{07A946DA-561C-43EA-9388-69936514502F}" type="pres">
      <dgm:prSet presAssocID="{5657359E-2E00-418D-B1FB-439D5875CDDE}" presName="level" presStyleLbl="node1" presStyleIdx="2" presStyleCnt="6">
        <dgm:presLayoutVars>
          <dgm:chMax val="1"/>
          <dgm:bulletEnabled val="1"/>
        </dgm:presLayoutVars>
      </dgm:prSet>
      <dgm:spPr/>
    </dgm:pt>
    <dgm:pt modelId="{3E05C655-20D0-4145-8C5A-ED6D5691534F}" type="pres">
      <dgm:prSet presAssocID="{5657359E-2E00-418D-B1FB-439D5875CDDE}" presName="levelTx" presStyleLbl="revTx" presStyleIdx="0" presStyleCnt="0">
        <dgm:presLayoutVars>
          <dgm:chMax val="1"/>
          <dgm:bulletEnabled val="1"/>
        </dgm:presLayoutVars>
      </dgm:prSet>
      <dgm:spPr/>
    </dgm:pt>
    <dgm:pt modelId="{09AF51C1-5596-4753-9099-FF0969BD039B}" type="pres">
      <dgm:prSet presAssocID="{DA375E36-0561-4EC8-A869-5C8915428C62}" presName="Name8" presStyleCnt="0"/>
      <dgm:spPr/>
    </dgm:pt>
    <dgm:pt modelId="{321DA0A8-5007-4890-A7A1-1C42C27E3083}" type="pres">
      <dgm:prSet presAssocID="{DA375E36-0561-4EC8-A869-5C8915428C62}" presName="level" presStyleLbl="node1" presStyleIdx="3" presStyleCnt="6">
        <dgm:presLayoutVars>
          <dgm:chMax val="1"/>
          <dgm:bulletEnabled val="1"/>
        </dgm:presLayoutVars>
      </dgm:prSet>
      <dgm:spPr/>
    </dgm:pt>
    <dgm:pt modelId="{768D84F1-0371-4A64-867C-185879594F3F}" type="pres">
      <dgm:prSet presAssocID="{DA375E36-0561-4EC8-A869-5C8915428C62}" presName="levelTx" presStyleLbl="revTx" presStyleIdx="0" presStyleCnt="0">
        <dgm:presLayoutVars>
          <dgm:chMax val="1"/>
          <dgm:bulletEnabled val="1"/>
        </dgm:presLayoutVars>
      </dgm:prSet>
      <dgm:spPr/>
    </dgm:pt>
    <dgm:pt modelId="{22566B6E-457C-44B0-8685-F85960533B9D}" type="pres">
      <dgm:prSet presAssocID="{2BD0FA89-2014-4EF4-881C-D354F7057B84}" presName="Name8" presStyleCnt="0"/>
      <dgm:spPr/>
    </dgm:pt>
    <dgm:pt modelId="{EB558464-7709-4782-AF99-2D36CE5D1E0F}" type="pres">
      <dgm:prSet presAssocID="{2BD0FA89-2014-4EF4-881C-D354F7057B84}" presName="level" presStyleLbl="node1" presStyleIdx="4" presStyleCnt="6">
        <dgm:presLayoutVars>
          <dgm:chMax val="1"/>
          <dgm:bulletEnabled val="1"/>
        </dgm:presLayoutVars>
      </dgm:prSet>
      <dgm:spPr/>
    </dgm:pt>
    <dgm:pt modelId="{385FD52A-013C-4F41-A7DD-D57A09E7C99D}" type="pres">
      <dgm:prSet presAssocID="{2BD0FA89-2014-4EF4-881C-D354F7057B84}" presName="levelTx" presStyleLbl="revTx" presStyleIdx="0" presStyleCnt="0">
        <dgm:presLayoutVars>
          <dgm:chMax val="1"/>
          <dgm:bulletEnabled val="1"/>
        </dgm:presLayoutVars>
      </dgm:prSet>
      <dgm:spPr/>
    </dgm:pt>
    <dgm:pt modelId="{E731D99B-A399-43A5-AB5C-3FF239A8F2E4}" type="pres">
      <dgm:prSet presAssocID="{39D7AF58-AB17-4504-9F4E-1DDBFB900D87}" presName="Name8" presStyleCnt="0"/>
      <dgm:spPr/>
    </dgm:pt>
    <dgm:pt modelId="{1D5ACB71-6568-4E7A-802A-7E6C050F4525}" type="pres">
      <dgm:prSet presAssocID="{39D7AF58-AB17-4504-9F4E-1DDBFB900D87}" presName="level" presStyleLbl="node1" presStyleIdx="5" presStyleCnt="6">
        <dgm:presLayoutVars>
          <dgm:chMax val="1"/>
          <dgm:bulletEnabled val="1"/>
        </dgm:presLayoutVars>
      </dgm:prSet>
      <dgm:spPr/>
    </dgm:pt>
    <dgm:pt modelId="{7E13774B-6697-43CA-811F-03135FE7D640}" type="pres">
      <dgm:prSet presAssocID="{39D7AF58-AB17-4504-9F4E-1DDBFB900D87}" presName="levelTx" presStyleLbl="revTx" presStyleIdx="0" presStyleCnt="0">
        <dgm:presLayoutVars>
          <dgm:chMax val="1"/>
          <dgm:bulletEnabled val="1"/>
        </dgm:presLayoutVars>
      </dgm:prSet>
      <dgm:spPr/>
    </dgm:pt>
  </dgm:ptLst>
  <dgm:cxnLst>
    <dgm:cxn modelId="{5CBB070F-3EEE-416F-A990-C62A793EBD9F}" srcId="{2515BAC8-D58E-47E4-871F-25322D8D046A}" destId="{2BD0FA89-2014-4EF4-881C-D354F7057B84}" srcOrd="4" destOrd="0" parTransId="{37A753E1-4B7B-43A7-BF35-E634B186175A}" sibTransId="{33CE9369-D1CB-4345-B899-48A8D43AE767}"/>
    <dgm:cxn modelId="{57B05515-844E-BF48-9BF7-30DC6EBFE034}" type="presOf" srcId="{34678000-7003-4B3C-BEA9-F3C25BDD08C0}" destId="{EC621B73-82FF-45DB-9CEE-539452C12E63}" srcOrd="0" destOrd="0" presId="urn:microsoft.com/office/officeart/2005/8/layout/pyramid1"/>
    <dgm:cxn modelId="{1F20C215-8A9E-1F45-87C4-12E15109AB9F}" type="presOf" srcId="{DA375E36-0561-4EC8-A869-5C8915428C62}" destId="{768D84F1-0371-4A64-867C-185879594F3F}" srcOrd="1" destOrd="0" presId="urn:microsoft.com/office/officeart/2005/8/layout/pyramid1"/>
    <dgm:cxn modelId="{1E171435-BFCC-A94E-B247-864989A53333}" type="presOf" srcId="{5657359E-2E00-418D-B1FB-439D5875CDDE}" destId="{3E05C655-20D0-4145-8C5A-ED6D5691534F}" srcOrd="1" destOrd="0" presId="urn:microsoft.com/office/officeart/2005/8/layout/pyramid1"/>
    <dgm:cxn modelId="{99FBC53A-F72B-6543-A5AC-C10550E792A0}" type="presOf" srcId="{39D7AF58-AB17-4504-9F4E-1DDBFB900D87}" destId="{1D5ACB71-6568-4E7A-802A-7E6C050F4525}" srcOrd="0" destOrd="0" presId="urn:microsoft.com/office/officeart/2005/8/layout/pyramid1"/>
    <dgm:cxn modelId="{343C8163-EB6C-44D3-90B7-92734E944A4E}" srcId="{2515BAC8-D58E-47E4-871F-25322D8D046A}" destId="{39D7AF58-AB17-4504-9F4E-1DDBFB900D87}" srcOrd="5" destOrd="0" parTransId="{911C2915-5128-461E-B599-E9DE5C1372BB}" sibTransId="{F60280F4-2AC2-4B69-AEC5-609C77D48F7A}"/>
    <dgm:cxn modelId="{EADA8D4F-BA61-4C6E-8DEC-03D395FA41BE}" srcId="{2515BAC8-D58E-47E4-871F-25322D8D046A}" destId="{9F612A7E-6E10-421F-9821-6E0ADFA593DC}" srcOrd="0" destOrd="0" parTransId="{40A6738D-12BF-4CCA-9D31-4984E82CF897}" sibTransId="{B434FED0-D037-492F-AC52-3D1CC03361D6}"/>
    <dgm:cxn modelId="{9759F36F-47E3-424D-A46B-C79BC0C1E802}" type="presOf" srcId="{2515BAC8-D58E-47E4-871F-25322D8D046A}" destId="{AF70CB7A-7C56-4368-9A8C-5B42C07A4575}" srcOrd="0" destOrd="0" presId="urn:microsoft.com/office/officeart/2005/8/layout/pyramid1"/>
    <dgm:cxn modelId="{0F222696-0343-BB48-BB54-9C2C1BE58883}" type="presOf" srcId="{34678000-7003-4B3C-BEA9-F3C25BDD08C0}" destId="{67987DE4-8914-4C00-91D7-BD255E0EDDC6}" srcOrd="1" destOrd="0" presId="urn:microsoft.com/office/officeart/2005/8/layout/pyramid1"/>
    <dgm:cxn modelId="{BBD64497-794B-4CB5-AFC4-764A1F5FFF28}" srcId="{2515BAC8-D58E-47E4-871F-25322D8D046A}" destId="{DA375E36-0561-4EC8-A869-5C8915428C62}" srcOrd="3" destOrd="0" parTransId="{B1D72595-D6E3-483D-9BA8-97428682E994}" sibTransId="{2D1F9D38-03C3-495F-A8C5-A4CE6BAACC8A}"/>
    <dgm:cxn modelId="{34D9ABA1-B781-874F-9615-3CE598428CB7}" type="presOf" srcId="{2BD0FA89-2014-4EF4-881C-D354F7057B84}" destId="{EB558464-7709-4782-AF99-2D36CE5D1E0F}" srcOrd="0" destOrd="0" presId="urn:microsoft.com/office/officeart/2005/8/layout/pyramid1"/>
    <dgm:cxn modelId="{74A9CDA1-916C-7642-ABDB-4BF23D159F8C}" type="presOf" srcId="{9F612A7E-6E10-421F-9821-6E0ADFA593DC}" destId="{4B2D63D7-867B-44CC-829D-AA706309472B}" srcOrd="1" destOrd="0" presId="urn:microsoft.com/office/officeart/2005/8/layout/pyramid1"/>
    <dgm:cxn modelId="{1DAC0CAD-0954-4483-8539-554DF216A72A}" srcId="{2515BAC8-D58E-47E4-871F-25322D8D046A}" destId="{5657359E-2E00-418D-B1FB-439D5875CDDE}" srcOrd="2" destOrd="0" parTransId="{1597587A-E22D-4DBF-954C-517D96B60BFF}" sibTransId="{F00AEEC1-F127-435B-9E1E-95BEC10DAA62}"/>
    <dgm:cxn modelId="{B76BC3BE-73CD-7A46-A65C-E35A5C065754}" type="presOf" srcId="{5657359E-2E00-418D-B1FB-439D5875CDDE}" destId="{07A946DA-561C-43EA-9388-69936514502F}" srcOrd="0" destOrd="0" presId="urn:microsoft.com/office/officeart/2005/8/layout/pyramid1"/>
    <dgm:cxn modelId="{CB6EE0D8-7AE7-2241-8BB6-E9FBD9F66010}" type="presOf" srcId="{DA375E36-0561-4EC8-A869-5C8915428C62}" destId="{321DA0A8-5007-4890-A7A1-1C42C27E3083}" srcOrd="0" destOrd="0" presId="urn:microsoft.com/office/officeart/2005/8/layout/pyramid1"/>
    <dgm:cxn modelId="{4D0B1FDA-9286-4E1E-B784-C455236A4ADF}" srcId="{2515BAC8-D58E-47E4-871F-25322D8D046A}" destId="{34678000-7003-4B3C-BEA9-F3C25BDD08C0}" srcOrd="1" destOrd="0" parTransId="{E2B2A431-A6E6-4961-AAC6-FB3E15E90F79}" sibTransId="{124B1537-FECF-4756-8261-F4100DD38818}"/>
    <dgm:cxn modelId="{2D816EF2-7A3B-1447-AD8C-0C52B3D3E7EB}" type="presOf" srcId="{9F612A7E-6E10-421F-9821-6E0ADFA593DC}" destId="{F8879022-DF2D-46A9-9D2D-1952F9F98F66}" srcOrd="0" destOrd="0" presId="urn:microsoft.com/office/officeart/2005/8/layout/pyramid1"/>
    <dgm:cxn modelId="{65CE88F4-A39E-CF4A-8D14-8A86E8B2C0DD}" type="presOf" srcId="{2BD0FA89-2014-4EF4-881C-D354F7057B84}" destId="{385FD52A-013C-4F41-A7DD-D57A09E7C99D}" srcOrd="1" destOrd="0" presId="urn:microsoft.com/office/officeart/2005/8/layout/pyramid1"/>
    <dgm:cxn modelId="{9943C6F5-6732-3344-95D0-A553FD7A5C69}" type="presOf" srcId="{39D7AF58-AB17-4504-9F4E-1DDBFB900D87}" destId="{7E13774B-6697-43CA-811F-03135FE7D640}" srcOrd="1" destOrd="0" presId="urn:microsoft.com/office/officeart/2005/8/layout/pyramid1"/>
    <dgm:cxn modelId="{C459FCC9-8C04-F248-8BBC-C616020E4A9A}" type="presParOf" srcId="{AF70CB7A-7C56-4368-9A8C-5B42C07A4575}" destId="{EB2EFC0D-B8A5-483C-BBE7-85736B3178B8}" srcOrd="0" destOrd="0" presId="urn:microsoft.com/office/officeart/2005/8/layout/pyramid1"/>
    <dgm:cxn modelId="{CB418F99-7956-3447-A55C-3C24765C6348}" type="presParOf" srcId="{EB2EFC0D-B8A5-483C-BBE7-85736B3178B8}" destId="{F8879022-DF2D-46A9-9D2D-1952F9F98F66}" srcOrd="0" destOrd="0" presId="urn:microsoft.com/office/officeart/2005/8/layout/pyramid1"/>
    <dgm:cxn modelId="{ADDD17EF-406A-D841-BD64-2A7984D6B4B3}" type="presParOf" srcId="{EB2EFC0D-B8A5-483C-BBE7-85736B3178B8}" destId="{4B2D63D7-867B-44CC-829D-AA706309472B}" srcOrd="1" destOrd="0" presId="urn:microsoft.com/office/officeart/2005/8/layout/pyramid1"/>
    <dgm:cxn modelId="{DF20B9ED-3FE9-0A48-AC04-34C35904B198}" type="presParOf" srcId="{AF70CB7A-7C56-4368-9A8C-5B42C07A4575}" destId="{4A2782CE-6308-4422-8119-BA3E0E036E3B}" srcOrd="1" destOrd="0" presId="urn:microsoft.com/office/officeart/2005/8/layout/pyramid1"/>
    <dgm:cxn modelId="{A44A2990-23B5-A54B-BC52-DF93AA4E8283}" type="presParOf" srcId="{4A2782CE-6308-4422-8119-BA3E0E036E3B}" destId="{EC621B73-82FF-45DB-9CEE-539452C12E63}" srcOrd="0" destOrd="0" presId="urn:microsoft.com/office/officeart/2005/8/layout/pyramid1"/>
    <dgm:cxn modelId="{15337D61-913B-FA47-9B34-28AE377B0610}" type="presParOf" srcId="{4A2782CE-6308-4422-8119-BA3E0E036E3B}" destId="{67987DE4-8914-4C00-91D7-BD255E0EDDC6}" srcOrd="1" destOrd="0" presId="urn:microsoft.com/office/officeart/2005/8/layout/pyramid1"/>
    <dgm:cxn modelId="{EFC4298B-447D-6E49-B226-F4DF14D145D3}" type="presParOf" srcId="{AF70CB7A-7C56-4368-9A8C-5B42C07A4575}" destId="{0526ABF1-5ACE-435B-80EE-75335F6D65A2}" srcOrd="2" destOrd="0" presId="urn:microsoft.com/office/officeart/2005/8/layout/pyramid1"/>
    <dgm:cxn modelId="{E17D4D9E-B93D-5443-B7D1-01A873F7020C}" type="presParOf" srcId="{0526ABF1-5ACE-435B-80EE-75335F6D65A2}" destId="{07A946DA-561C-43EA-9388-69936514502F}" srcOrd="0" destOrd="0" presId="urn:microsoft.com/office/officeart/2005/8/layout/pyramid1"/>
    <dgm:cxn modelId="{6F073B28-6A64-7D40-9C25-1AA7BAA2FC9B}" type="presParOf" srcId="{0526ABF1-5ACE-435B-80EE-75335F6D65A2}" destId="{3E05C655-20D0-4145-8C5A-ED6D5691534F}" srcOrd="1" destOrd="0" presId="urn:microsoft.com/office/officeart/2005/8/layout/pyramid1"/>
    <dgm:cxn modelId="{CDEF97F2-A169-6A47-893E-052FC246FA53}" type="presParOf" srcId="{AF70CB7A-7C56-4368-9A8C-5B42C07A4575}" destId="{09AF51C1-5596-4753-9099-FF0969BD039B}" srcOrd="3" destOrd="0" presId="urn:microsoft.com/office/officeart/2005/8/layout/pyramid1"/>
    <dgm:cxn modelId="{2F26EB58-8430-3444-9891-9B2925E5CC74}" type="presParOf" srcId="{09AF51C1-5596-4753-9099-FF0969BD039B}" destId="{321DA0A8-5007-4890-A7A1-1C42C27E3083}" srcOrd="0" destOrd="0" presId="urn:microsoft.com/office/officeart/2005/8/layout/pyramid1"/>
    <dgm:cxn modelId="{C33C10C6-9E21-D449-8598-DE500FC35DBB}" type="presParOf" srcId="{09AF51C1-5596-4753-9099-FF0969BD039B}" destId="{768D84F1-0371-4A64-867C-185879594F3F}" srcOrd="1" destOrd="0" presId="urn:microsoft.com/office/officeart/2005/8/layout/pyramid1"/>
    <dgm:cxn modelId="{D2E4CB6E-0470-304E-88B2-9DA0919F5287}" type="presParOf" srcId="{AF70CB7A-7C56-4368-9A8C-5B42C07A4575}" destId="{22566B6E-457C-44B0-8685-F85960533B9D}" srcOrd="4" destOrd="0" presId="urn:microsoft.com/office/officeart/2005/8/layout/pyramid1"/>
    <dgm:cxn modelId="{B3B214F5-396A-F748-821A-BD3E31C169CC}" type="presParOf" srcId="{22566B6E-457C-44B0-8685-F85960533B9D}" destId="{EB558464-7709-4782-AF99-2D36CE5D1E0F}" srcOrd="0" destOrd="0" presId="urn:microsoft.com/office/officeart/2005/8/layout/pyramid1"/>
    <dgm:cxn modelId="{92A62871-4E42-CC44-93F5-D72174DFB0B2}" type="presParOf" srcId="{22566B6E-457C-44B0-8685-F85960533B9D}" destId="{385FD52A-013C-4F41-A7DD-D57A09E7C99D}" srcOrd="1" destOrd="0" presId="urn:microsoft.com/office/officeart/2005/8/layout/pyramid1"/>
    <dgm:cxn modelId="{68398C39-BFE6-1649-A059-CA3294252A76}" type="presParOf" srcId="{AF70CB7A-7C56-4368-9A8C-5B42C07A4575}" destId="{E731D99B-A399-43A5-AB5C-3FF239A8F2E4}" srcOrd="5" destOrd="0" presId="urn:microsoft.com/office/officeart/2005/8/layout/pyramid1"/>
    <dgm:cxn modelId="{85BBC431-BFD5-8E4E-AD84-0738E0519C62}" type="presParOf" srcId="{E731D99B-A399-43A5-AB5C-3FF239A8F2E4}" destId="{1D5ACB71-6568-4E7A-802A-7E6C050F4525}" srcOrd="0" destOrd="0" presId="urn:microsoft.com/office/officeart/2005/8/layout/pyramid1"/>
    <dgm:cxn modelId="{D21A25E6-5E29-C846-9613-284E4B206906}" type="presParOf" srcId="{E731D99B-A399-43A5-AB5C-3FF239A8F2E4}" destId="{7E13774B-6697-43CA-811F-03135FE7D640}" srcOrd="1" destOrd="0" presId="urn:microsoft.com/office/officeart/2005/8/layout/pyramid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3D3F55-46FC-421E-9DE2-57624DFECEE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t-IT"/>
        </a:p>
      </dgm:t>
    </dgm:pt>
    <dgm:pt modelId="{BCE513A1-4302-4DDD-B23B-0B9BB69B159F}">
      <dgm:prSet custT="1"/>
      <dgm:spPr/>
      <dgm:t>
        <a:bodyPr/>
        <a:lstStyle/>
        <a:p>
          <a:pPr algn="ctr"/>
          <a:r>
            <a:rPr lang="it-IT" sz="1600" dirty="0">
              <a:latin typeface="Helvetica Neue"/>
              <a:cs typeface="Helvetica Neue"/>
            </a:rPr>
            <a:t>L’analisi della composizione merceologica dell’attività fieristica </a:t>
          </a:r>
          <a:r>
            <a:rPr lang="it-IT" sz="1600" b="1" dirty="0">
              <a:latin typeface="Helvetica Neue"/>
              <a:cs typeface="Helvetica Neue"/>
            </a:rPr>
            <a:t>internazionale</a:t>
          </a:r>
          <a:r>
            <a:rPr lang="it-IT" sz="1600" dirty="0">
              <a:latin typeface="Helvetica Neue"/>
              <a:cs typeface="Helvetica Neue"/>
            </a:rPr>
            <a:t> in Emilia-Romagna riflette la struttura economica della regione dove primeggiano i settori </a:t>
          </a:r>
          <a:r>
            <a:rPr lang="it-IT" sz="1600" b="1" dirty="0">
              <a:latin typeface="Helvetica Neue"/>
              <a:cs typeface="Helvetica Neue"/>
            </a:rPr>
            <a:t>«Industria-Tecnologia», «Food, Bevande, Ospitalità»</a:t>
          </a:r>
          <a:endParaRPr lang="it-IT" sz="1600" dirty="0">
            <a:latin typeface="Helvetica Neue"/>
            <a:cs typeface="Helvetica Neue"/>
          </a:endParaRPr>
        </a:p>
      </dgm:t>
    </dgm:pt>
    <dgm:pt modelId="{CCD7BA27-A5DE-425A-A8E0-1747EAB2672F}" type="parTrans" cxnId="{C6C4188B-07D0-48EB-B5C8-7F78D405EE9B}">
      <dgm:prSet/>
      <dgm:spPr/>
      <dgm:t>
        <a:bodyPr/>
        <a:lstStyle/>
        <a:p>
          <a:endParaRPr lang="it-IT" sz="2800"/>
        </a:p>
      </dgm:t>
    </dgm:pt>
    <dgm:pt modelId="{DDDD05E1-3141-405A-9C41-4E8A0CC4FCC8}" type="sibTrans" cxnId="{C6C4188B-07D0-48EB-B5C8-7F78D405EE9B}">
      <dgm:prSet/>
      <dgm:spPr/>
      <dgm:t>
        <a:bodyPr/>
        <a:lstStyle/>
        <a:p>
          <a:endParaRPr lang="it-IT" sz="2800"/>
        </a:p>
      </dgm:t>
    </dgm:pt>
    <dgm:pt modelId="{5310DB50-B055-4FE4-A4C9-6DF6CF95856E}">
      <dgm:prSet custT="1"/>
      <dgm:spPr/>
      <dgm:t>
        <a:bodyPr/>
        <a:lstStyle/>
        <a:p>
          <a:pPr algn="ctr"/>
          <a:r>
            <a:rPr lang="it-IT" sz="1800" dirty="0">
              <a:latin typeface="Helvetica Neue"/>
              <a:cs typeface="Helvetica Neue"/>
            </a:rPr>
            <a:t>Tra le </a:t>
          </a:r>
          <a:r>
            <a:rPr lang="it-IT" sz="1800" b="1" dirty="0">
              <a:latin typeface="Helvetica Neue"/>
              <a:cs typeface="Helvetica Neue"/>
            </a:rPr>
            <a:t>manifestazioni nazionali </a:t>
          </a:r>
          <a:r>
            <a:rPr lang="it-IT" sz="1800" dirty="0">
              <a:latin typeface="Helvetica Neue"/>
              <a:cs typeface="Helvetica Neue"/>
            </a:rPr>
            <a:t>quelle dedicate a </a:t>
          </a:r>
          <a:r>
            <a:rPr lang="it-IT" sz="1800" b="1" dirty="0">
              <a:latin typeface="Helvetica Neue"/>
              <a:cs typeface="Helvetica Neue"/>
            </a:rPr>
            <a:t>«Sport, Hobby, Intrattenimento, Arte» </a:t>
          </a:r>
          <a:r>
            <a:rPr lang="it-IT" sz="1800" dirty="0">
              <a:latin typeface="Helvetica Neue"/>
              <a:cs typeface="Helvetica Neue"/>
            </a:rPr>
            <a:t>occupano la maggior parte delle superfici affittate</a:t>
          </a:r>
        </a:p>
      </dgm:t>
    </dgm:pt>
    <dgm:pt modelId="{E387A05D-1815-4864-BACE-E1701D1EED52}" type="parTrans" cxnId="{B81EDF0F-7A3A-4866-B038-F49BADB3714F}">
      <dgm:prSet/>
      <dgm:spPr/>
      <dgm:t>
        <a:bodyPr/>
        <a:lstStyle/>
        <a:p>
          <a:endParaRPr lang="it-IT" sz="2800"/>
        </a:p>
      </dgm:t>
    </dgm:pt>
    <dgm:pt modelId="{90319BB2-9E31-4870-9F59-C8815FA5E3DB}" type="sibTrans" cxnId="{B81EDF0F-7A3A-4866-B038-F49BADB3714F}">
      <dgm:prSet/>
      <dgm:spPr/>
      <dgm:t>
        <a:bodyPr/>
        <a:lstStyle/>
        <a:p>
          <a:endParaRPr lang="it-IT" sz="2800"/>
        </a:p>
      </dgm:t>
    </dgm:pt>
    <dgm:pt modelId="{6F24DEEB-5964-4388-8FD9-BE503FFE496C}">
      <dgm:prSet custT="1"/>
      <dgm:spPr/>
      <dgm:t>
        <a:bodyPr/>
        <a:lstStyle/>
        <a:p>
          <a:pPr algn="ctr"/>
          <a:r>
            <a:rPr lang="it-IT" sz="1800" dirty="0">
              <a:latin typeface="Helvetica Neue"/>
              <a:cs typeface="Helvetica Neue"/>
            </a:rPr>
            <a:t>Le manifestazioni </a:t>
          </a:r>
          <a:r>
            <a:rPr lang="it-IT" sz="1800" b="1" dirty="0">
              <a:latin typeface="Helvetica Neue"/>
              <a:cs typeface="Helvetica Neue"/>
            </a:rPr>
            <a:t>regionali </a:t>
          </a:r>
          <a:r>
            <a:rPr lang="it-IT" sz="1800" dirty="0">
              <a:latin typeface="Helvetica Neue"/>
              <a:cs typeface="Helvetica Neue"/>
            </a:rPr>
            <a:t>ripercorrono i temi della tradizione: l’agricoltura, la zootecnia, le automobili e i motocicli.</a:t>
          </a:r>
        </a:p>
      </dgm:t>
    </dgm:pt>
    <dgm:pt modelId="{83C423F1-8276-4FCC-B2AC-B4412577E7DA}" type="parTrans" cxnId="{420C1805-9627-41B9-914F-A64DCE6633F9}">
      <dgm:prSet/>
      <dgm:spPr/>
      <dgm:t>
        <a:bodyPr/>
        <a:lstStyle/>
        <a:p>
          <a:endParaRPr lang="it-IT" sz="2800"/>
        </a:p>
      </dgm:t>
    </dgm:pt>
    <dgm:pt modelId="{E436DDD3-7C07-4C08-98B7-4E6831A9F75C}" type="sibTrans" cxnId="{420C1805-9627-41B9-914F-A64DCE6633F9}">
      <dgm:prSet/>
      <dgm:spPr/>
      <dgm:t>
        <a:bodyPr/>
        <a:lstStyle/>
        <a:p>
          <a:endParaRPr lang="it-IT" sz="2800"/>
        </a:p>
      </dgm:t>
    </dgm:pt>
    <dgm:pt modelId="{27A83792-BC9F-4C80-B97A-FB640B3C31EB}" type="pres">
      <dgm:prSet presAssocID="{413D3F55-46FC-421E-9DE2-57624DFECEE3}" presName="linear" presStyleCnt="0">
        <dgm:presLayoutVars>
          <dgm:animLvl val="lvl"/>
          <dgm:resizeHandles val="exact"/>
        </dgm:presLayoutVars>
      </dgm:prSet>
      <dgm:spPr/>
    </dgm:pt>
    <dgm:pt modelId="{A7F337B6-CAA7-4FA0-A606-FC83422DABDE}" type="pres">
      <dgm:prSet presAssocID="{BCE513A1-4302-4DDD-B23B-0B9BB69B159F}" presName="parentText" presStyleLbl="node1" presStyleIdx="0" presStyleCnt="3" custLinFactNeighborY="-19104">
        <dgm:presLayoutVars>
          <dgm:chMax val="0"/>
          <dgm:bulletEnabled val="1"/>
        </dgm:presLayoutVars>
      </dgm:prSet>
      <dgm:spPr/>
    </dgm:pt>
    <dgm:pt modelId="{B8AF623E-B7E9-452E-A4BA-BB0B3E4E2293}" type="pres">
      <dgm:prSet presAssocID="{DDDD05E1-3141-405A-9C41-4E8A0CC4FCC8}" presName="spacer" presStyleCnt="0"/>
      <dgm:spPr/>
    </dgm:pt>
    <dgm:pt modelId="{472F361D-5693-4BD5-8AA9-81A29793B50C}" type="pres">
      <dgm:prSet presAssocID="{5310DB50-B055-4FE4-A4C9-6DF6CF95856E}" presName="parentText" presStyleLbl="node1" presStyleIdx="1" presStyleCnt="3">
        <dgm:presLayoutVars>
          <dgm:chMax val="0"/>
          <dgm:bulletEnabled val="1"/>
        </dgm:presLayoutVars>
      </dgm:prSet>
      <dgm:spPr/>
    </dgm:pt>
    <dgm:pt modelId="{D7AEEA7D-9BCE-4A71-9E7B-2FB198175002}" type="pres">
      <dgm:prSet presAssocID="{90319BB2-9E31-4870-9F59-C8815FA5E3DB}" presName="spacer" presStyleCnt="0"/>
      <dgm:spPr/>
    </dgm:pt>
    <dgm:pt modelId="{8BDAB2BC-ADB1-43E7-99C5-74FE0AB4F522}" type="pres">
      <dgm:prSet presAssocID="{6F24DEEB-5964-4388-8FD9-BE503FFE496C}" presName="parentText" presStyleLbl="node1" presStyleIdx="2" presStyleCnt="3">
        <dgm:presLayoutVars>
          <dgm:chMax val="0"/>
          <dgm:bulletEnabled val="1"/>
        </dgm:presLayoutVars>
      </dgm:prSet>
      <dgm:spPr/>
    </dgm:pt>
  </dgm:ptLst>
  <dgm:cxnLst>
    <dgm:cxn modelId="{3157D400-5980-FA4D-A7DC-4727791D8E2B}" type="presOf" srcId="{6F24DEEB-5964-4388-8FD9-BE503FFE496C}" destId="{8BDAB2BC-ADB1-43E7-99C5-74FE0AB4F522}" srcOrd="0" destOrd="0" presId="urn:microsoft.com/office/officeart/2005/8/layout/vList2"/>
    <dgm:cxn modelId="{420C1805-9627-41B9-914F-A64DCE6633F9}" srcId="{413D3F55-46FC-421E-9DE2-57624DFECEE3}" destId="{6F24DEEB-5964-4388-8FD9-BE503FFE496C}" srcOrd="2" destOrd="0" parTransId="{83C423F1-8276-4FCC-B2AC-B4412577E7DA}" sibTransId="{E436DDD3-7C07-4C08-98B7-4E6831A9F75C}"/>
    <dgm:cxn modelId="{B81EDF0F-7A3A-4866-B038-F49BADB3714F}" srcId="{413D3F55-46FC-421E-9DE2-57624DFECEE3}" destId="{5310DB50-B055-4FE4-A4C9-6DF6CF95856E}" srcOrd="1" destOrd="0" parTransId="{E387A05D-1815-4864-BACE-E1701D1EED52}" sibTransId="{90319BB2-9E31-4870-9F59-C8815FA5E3DB}"/>
    <dgm:cxn modelId="{7A4C0761-AD13-7640-A3FF-094C923097F0}" type="presOf" srcId="{5310DB50-B055-4FE4-A4C9-6DF6CF95856E}" destId="{472F361D-5693-4BD5-8AA9-81A29793B50C}" srcOrd="0" destOrd="0" presId="urn:microsoft.com/office/officeart/2005/8/layout/vList2"/>
    <dgm:cxn modelId="{C6C4188B-07D0-48EB-B5C8-7F78D405EE9B}" srcId="{413D3F55-46FC-421E-9DE2-57624DFECEE3}" destId="{BCE513A1-4302-4DDD-B23B-0B9BB69B159F}" srcOrd="0" destOrd="0" parTransId="{CCD7BA27-A5DE-425A-A8E0-1747EAB2672F}" sibTransId="{DDDD05E1-3141-405A-9C41-4E8A0CC4FCC8}"/>
    <dgm:cxn modelId="{93FC32AB-8D8D-A24D-8CF7-C8E7D5514B8C}" type="presOf" srcId="{413D3F55-46FC-421E-9DE2-57624DFECEE3}" destId="{27A83792-BC9F-4C80-B97A-FB640B3C31EB}" srcOrd="0" destOrd="0" presId="urn:microsoft.com/office/officeart/2005/8/layout/vList2"/>
    <dgm:cxn modelId="{61ADBBD2-CABA-8F48-8E82-21D7855DBA15}" type="presOf" srcId="{BCE513A1-4302-4DDD-B23B-0B9BB69B159F}" destId="{A7F337B6-CAA7-4FA0-A606-FC83422DABDE}" srcOrd="0" destOrd="0" presId="urn:microsoft.com/office/officeart/2005/8/layout/vList2"/>
    <dgm:cxn modelId="{77DEB732-23D2-B74C-9027-47C6C6A9E1FF}" type="presParOf" srcId="{27A83792-BC9F-4C80-B97A-FB640B3C31EB}" destId="{A7F337B6-CAA7-4FA0-A606-FC83422DABDE}" srcOrd="0" destOrd="0" presId="urn:microsoft.com/office/officeart/2005/8/layout/vList2"/>
    <dgm:cxn modelId="{EA5E6E3B-C66E-8A4A-A375-279D384D17C2}" type="presParOf" srcId="{27A83792-BC9F-4C80-B97A-FB640B3C31EB}" destId="{B8AF623E-B7E9-452E-A4BA-BB0B3E4E2293}" srcOrd="1" destOrd="0" presId="urn:microsoft.com/office/officeart/2005/8/layout/vList2"/>
    <dgm:cxn modelId="{F9E3D81B-B356-A84B-BC0B-9F00EFDE78F7}" type="presParOf" srcId="{27A83792-BC9F-4C80-B97A-FB640B3C31EB}" destId="{472F361D-5693-4BD5-8AA9-81A29793B50C}" srcOrd="2" destOrd="0" presId="urn:microsoft.com/office/officeart/2005/8/layout/vList2"/>
    <dgm:cxn modelId="{4163D9BD-DE66-5A48-8018-09E794D20FB0}" type="presParOf" srcId="{27A83792-BC9F-4C80-B97A-FB640B3C31EB}" destId="{D7AEEA7D-9BCE-4A71-9E7B-2FB198175002}" srcOrd="3" destOrd="0" presId="urn:microsoft.com/office/officeart/2005/8/layout/vList2"/>
    <dgm:cxn modelId="{89878B04-A4FD-2B41-9968-F437F1D08F59}" type="presParOf" srcId="{27A83792-BC9F-4C80-B97A-FB640B3C31EB}" destId="{8BDAB2BC-ADB1-43E7-99C5-74FE0AB4F522}"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E36E4A-0775-4B23-B38B-6D9C71F8006D}" type="doc">
      <dgm:prSet loTypeId="urn:microsoft.com/office/officeart/2005/8/layout/vList2" loCatId="list" qsTypeId="urn:microsoft.com/office/officeart/2005/8/quickstyle/3d2" qsCatId="3D" csTypeId="urn:microsoft.com/office/officeart/2005/8/colors/accent5_4" csCatId="accent5" phldr="1"/>
      <dgm:spPr/>
      <dgm:t>
        <a:bodyPr/>
        <a:lstStyle/>
        <a:p>
          <a:endParaRPr lang="it-IT"/>
        </a:p>
      </dgm:t>
    </dgm:pt>
    <dgm:pt modelId="{9A514FD1-1B9F-44B4-9568-8A81EC15FB18}">
      <dgm:prSet custT="1"/>
      <dgm:spPr/>
      <dgm:t>
        <a:bodyPr/>
        <a:lstStyle/>
        <a:p>
          <a:pPr algn="ctr"/>
          <a:r>
            <a:rPr lang="it-IT" sz="1600" b="1" dirty="0">
              <a:latin typeface="Helvetica Neue"/>
              <a:cs typeface="Helvetica Neue"/>
            </a:rPr>
            <a:t>Altissimi livelli di internazionalizzazione per i comparti “Formazione, Educazione” e “Bellezza, Cosmetica”</a:t>
          </a:r>
          <a:r>
            <a:rPr lang="it-IT" sz="1600" dirty="0">
              <a:latin typeface="Helvetica Neue"/>
              <a:cs typeface="Helvetica Neue"/>
            </a:rPr>
            <a:t> dove gli </a:t>
          </a:r>
          <a:r>
            <a:rPr lang="it-IT" sz="1600" b="1" dirty="0">
              <a:latin typeface="Helvetica Neue"/>
              <a:cs typeface="Helvetica Neue"/>
            </a:rPr>
            <a:t>espositori esteri </a:t>
          </a:r>
          <a:r>
            <a:rPr lang="it-IT" sz="1600" dirty="0">
              <a:latin typeface="Helvetica Neue"/>
              <a:cs typeface="Helvetica Neue"/>
            </a:rPr>
            <a:t>sono rispettivamente l’86% e il 65% del totale, </a:t>
          </a:r>
          <a:r>
            <a:rPr lang="it-IT" sz="1600" b="1" dirty="0">
              <a:latin typeface="Helvetica Neue"/>
              <a:cs typeface="Helvetica Neue"/>
            </a:rPr>
            <a:t>i visitatori esteri </a:t>
          </a:r>
          <a:r>
            <a:rPr lang="it-IT" sz="1600" dirty="0">
              <a:latin typeface="Helvetica Neue"/>
              <a:cs typeface="Helvetica Neue"/>
            </a:rPr>
            <a:t>sono quasi un terzo del totale (32%).</a:t>
          </a:r>
        </a:p>
      </dgm:t>
    </dgm:pt>
    <dgm:pt modelId="{BC588348-995E-4F94-81A3-284D6CD1CA0E}" type="parTrans" cxnId="{74310778-FEC7-48A0-BA51-D2483A262CAE}">
      <dgm:prSet/>
      <dgm:spPr/>
      <dgm:t>
        <a:bodyPr/>
        <a:lstStyle/>
        <a:p>
          <a:endParaRPr lang="it-IT" sz="2000"/>
        </a:p>
      </dgm:t>
    </dgm:pt>
    <dgm:pt modelId="{E245A659-941D-434F-9CD2-EF02CEC3CC9F}" type="sibTrans" cxnId="{74310778-FEC7-48A0-BA51-D2483A262CAE}">
      <dgm:prSet/>
      <dgm:spPr/>
      <dgm:t>
        <a:bodyPr/>
        <a:lstStyle/>
        <a:p>
          <a:endParaRPr lang="it-IT" sz="2000"/>
        </a:p>
      </dgm:t>
    </dgm:pt>
    <dgm:pt modelId="{65D0E269-C476-4733-91FD-76C4202F6702}">
      <dgm:prSet custT="1"/>
      <dgm:spPr/>
      <dgm:t>
        <a:bodyPr/>
        <a:lstStyle/>
        <a:p>
          <a:pPr algn="ctr"/>
          <a:r>
            <a:rPr lang="it-IT" sz="1600" dirty="0">
              <a:solidFill>
                <a:srgbClr val="000000"/>
              </a:solidFill>
              <a:latin typeface="Helvetica Neue"/>
              <a:cs typeface="Helvetica Neue"/>
            </a:rPr>
            <a:t>Buoni i livelli di internazionalizzazione anche nelle manifestazioni dedicate ai settori “</a:t>
          </a:r>
          <a:r>
            <a:rPr lang="it-IT" sz="1600" b="1" dirty="0">
              <a:solidFill>
                <a:srgbClr val="000000"/>
              </a:solidFill>
              <a:latin typeface="Helvetica Neue"/>
              <a:cs typeface="Helvetica Neue"/>
            </a:rPr>
            <a:t>Salute, Attrezzature Ospedaliere</a:t>
          </a:r>
          <a:r>
            <a:rPr lang="it-IT" sz="1600" dirty="0">
              <a:solidFill>
                <a:srgbClr val="000000"/>
              </a:solidFill>
              <a:latin typeface="Helvetica Neue"/>
              <a:cs typeface="Helvetica Neue"/>
            </a:rPr>
            <a:t>”, “</a:t>
          </a:r>
          <a:r>
            <a:rPr lang="it-IT" sz="1600" b="1" dirty="0">
              <a:solidFill>
                <a:srgbClr val="000000"/>
              </a:solidFill>
              <a:latin typeface="Helvetica Neue"/>
              <a:cs typeface="Helvetica Neue"/>
            </a:rPr>
            <a:t>Agricoltura, Silvicoltura, Zootecnia</a:t>
          </a:r>
          <a:r>
            <a:rPr lang="it-IT" sz="1600" dirty="0">
              <a:solidFill>
                <a:srgbClr val="000000"/>
              </a:solidFill>
              <a:latin typeface="Helvetica Neue"/>
              <a:cs typeface="Helvetica Neue"/>
            </a:rPr>
            <a:t>”, “</a:t>
          </a:r>
          <a:r>
            <a:rPr lang="it-IT" sz="1600" b="1" dirty="0">
              <a:solidFill>
                <a:srgbClr val="000000"/>
              </a:solidFill>
              <a:latin typeface="Helvetica Neue"/>
              <a:cs typeface="Helvetica Neue"/>
            </a:rPr>
            <a:t>Viaggi, trasporti</a:t>
          </a:r>
          <a:r>
            <a:rPr lang="it-IT" sz="1600" dirty="0">
              <a:solidFill>
                <a:srgbClr val="000000"/>
              </a:solidFill>
              <a:latin typeface="Helvetica Neue"/>
              <a:cs typeface="Helvetica Neue"/>
            </a:rPr>
            <a:t>”.</a:t>
          </a:r>
        </a:p>
      </dgm:t>
    </dgm:pt>
    <dgm:pt modelId="{B69038E1-19C2-4F08-83E3-0B907932D3FB}" type="parTrans" cxnId="{CCBE9E18-AC60-498A-8C03-61A719D8CAA8}">
      <dgm:prSet/>
      <dgm:spPr/>
      <dgm:t>
        <a:bodyPr/>
        <a:lstStyle/>
        <a:p>
          <a:endParaRPr lang="it-IT" sz="2000"/>
        </a:p>
      </dgm:t>
    </dgm:pt>
    <dgm:pt modelId="{B0D3F994-5725-4C44-A820-E84E4EDC1BB0}" type="sibTrans" cxnId="{CCBE9E18-AC60-498A-8C03-61A719D8CAA8}">
      <dgm:prSet/>
      <dgm:spPr/>
      <dgm:t>
        <a:bodyPr/>
        <a:lstStyle/>
        <a:p>
          <a:endParaRPr lang="it-IT" sz="2000"/>
        </a:p>
      </dgm:t>
    </dgm:pt>
    <dgm:pt modelId="{9DA877FB-182E-44F3-8176-9419B724EA4A}" type="pres">
      <dgm:prSet presAssocID="{48E36E4A-0775-4B23-B38B-6D9C71F8006D}" presName="linear" presStyleCnt="0">
        <dgm:presLayoutVars>
          <dgm:animLvl val="lvl"/>
          <dgm:resizeHandles val="exact"/>
        </dgm:presLayoutVars>
      </dgm:prSet>
      <dgm:spPr/>
    </dgm:pt>
    <dgm:pt modelId="{F8D3E83A-175D-4BC4-B260-50F143B68221}" type="pres">
      <dgm:prSet presAssocID="{9A514FD1-1B9F-44B4-9568-8A81EC15FB18}" presName="parentText" presStyleLbl="node1" presStyleIdx="0" presStyleCnt="2" custLinFactY="-13582" custLinFactNeighborY="-100000">
        <dgm:presLayoutVars>
          <dgm:chMax val="0"/>
          <dgm:bulletEnabled val="1"/>
        </dgm:presLayoutVars>
      </dgm:prSet>
      <dgm:spPr/>
    </dgm:pt>
    <dgm:pt modelId="{75D042EC-2F34-4748-9754-7230F43C49A7}" type="pres">
      <dgm:prSet presAssocID="{E245A659-941D-434F-9CD2-EF02CEC3CC9F}" presName="spacer" presStyleCnt="0"/>
      <dgm:spPr/>
    </dgm:pt>
    <dgm:pt modelId="{D30F6A6F-FC1B-42D2-A325-C89A809C0A6A}" type="pres">
      <dgm:prSet presAssocID="{65D0E269-C476-4733-91FD-76C4202F6702}" presName="parentText" presStyleLbl="node1" presStyleIdx="1" presStyleCnt="2" custLinFactNeighborY="-10201">
        <dgm:presLayoutVars>
          <dgm:chMax val="0"/>
          <dgm:bulletEnabled val="1"/>
        </dgm:presLayoutVars>
      </dgm:prSet>
      <dgm:spPr/>
    </dgm:pt>
  </dgm:ptLst>
  <dgm:cxnLst>
    <dgm:cxn modelId="{CCBE9E18-AC60-498A-8C03-61A719D8CAA8}" srcId="{48E36E4A-0775-4B23-B38B-6D9C71F8006D}" destId="{65D0E269-C476-4733-91FD-76C4202F6702}" srcOrd="1" destOrd="0" parTransId="{B69038E1-19C2-4F08-83E3-0B907932D3FB}" sibTransId="{B0D3F994-5725-4C44-A820-E84E4EDC1BB0}"/>
    <dgm:cxn modelId="{533BA827-B299-A944-87E8-7A27F54CF7B2}" type="presOf" srcId="{48E36E4A-0775-4B23-B38B-6D9C71F8006D}" destId="{9DA877FB-182E-44F3-8176-9419B724EA4A}" srcOrd="0" destOrd="0" presId="urn:microsoft.com/office/officeart/2005/8/layout/vList2"/>
    <dgm:cxn modelId="{74310778-FEC7-48A0-BA51-D2483A262CAE}" srcId="{48E36E4A-0775-4B23-B38B-6D9C71F8006D}" destId="{9A514FD1-1B9F-44B4-9568-8A81EC15FB18}" srcOrd="0" destOrd="0" parTransId="{BC588348-995E-4F94-81A3-284D6CD1CA0E}" sibTransId="{E245A659-941D-434F-9CD2-EF02CEC3CC9F}"/>
    <dgm:cxn modelId="{3A90D399-6461-6F4B-A321-E9C1A5D7FEE0}" type="presOf" srcId="{65D0E269-C476-4733-91FD-76C4202F6702}" destId="{D30F6A6F-FC1B-42D2-A325-C89A809C0A6A}" srcOrd="0" destOrd="0" presId="urn:microsoft.com/office/officeart/2005/8/layout/vList2"/>
    <dgm:cxn modelId="{1CFE73AF-7A50-0E4A-BAB5-6FCF9D51E139}" type="presOf" srcId="{9A514FD1-1B9F-44B4-9568-8A81EC15FB18}" destId="{F8D3E83A-175D-4BC4-B260-50F143B68221}" srcOrd="0" destOrd="0" presId="urn:microsoft.com/office/officeart/2005/8/layout/vList2"/>
    <dgm:cxn modelId="{6484FB30-29C3-734C-973B-2EB4DF13B15B}" type="presParOf" srcId="{9DA877FB-182E-44F3-8176-9419B724EA4A}" destId="{F8D3E83A-175D-4BC4-B260-50F143B68221}" srcOrd="0" destOrd="0" presId="urn:microsoft.com/office/officeart/2005/8/layout/vList2"/>
    <dgm:cxn modelId="{1AA4D76F-5CDB-744E-AA0F-96E65FE13A20}" type="presParOf" srcId="{9DA877FB-182E-44F3-8176-9419B724EA4A}" destId="{75D042EC-2F34-4748-9754-7230F43C49A7}" srcOrd="1" destOrd="0" presId="urn:microsoft.com/office/officeart/2005/8/layout/vList2"/>
    <dgm:cxn modelId="{3F5C4D9B-6C74-474F-9C57-1E3987B22EE0}" type="presParOf" srcId="{9DA877FB-182E-44F3-8176-9419B724EA4A}" destId="{D30F6A6F-FC1B-42D2-A325-C89A809C0A6A}"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042D2A-E480-4593-8B70-EAC5C537200F}"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it-IT"/>
        </a:p>
      </dgm:t>
    </dgm:pt>
    <dgm:pt modelId="{3A4C7869-1EB4-4111-AEEA-4899459F1215}">
      <dgm:prSet custT="1"/>
      <dgm:spPr/>
      <dgm:t>
        <a:bodyPr/>
        <a:lstStyle/>
        <a:p>
          <a:pPr algn="ctr"/>
          <a:r>
            <a:rPr lang="it-IT" sz="1400" dirty="0">
              <a:latin typeface="Helvetica Neue"/>
              <a:cs typeface="Helvetica Neue"/>
            </a:rPr>
            <a:t>L’Emilia-Romagna detiene in Italia la seconda posizione per quanto riguarda la capacità espositiva installata avendo complessivamente 572.976 mq di superfici lorde coperte. </a:t>
          </a:r>
        </a:p>
      </dgm:t>
    </dgm:pt>
    <dgm:pt modelId="{35397DC4-63F0-4AAA-A71C-2FFCA96CA3F4}" type="parTrans" cxnId="{89FE5499-2369-4F72-90B1-8D557F215FCB}">
      <dgm:prSet/>
      <dgm:spPr/>
      <dgm:t>
        <a:bodyPr/>
        <a:lstStyle/>
        <a:p>
          <a:endParaRPr lang="it-IT"/>
        </a:p>
      </dgm:t>
    </dgm:pt>
    <dgm:pt modelId="{54CD98DC-B5DE-424C-B189-1E2405A27325}" type="sibTrans" cxnId="{89FE5499-2369-4F72-90B1-8D557F215FCB}">
      <dgm:prSet/>
      <dgm:spPr/>
      <dgm:t>
        <a:bodyPr/>
        <a:lstStyle/>
        <a:p>
          <a:endParaRPr lang="it-IT"/>
        </a:p>
      </dgm:t>
    </dgm:pt>
    <dgm:pt modelId="{728D85CE-4EBA-479C-B5BA-C6EC8B0F75C2}">
      <dgm:prSet custT="1"/>
      <dgm:spPr/>
      <dgm:t>
        <a:bodyPr/>
        <a:lstStyle/>
        <a:p>
          <a:pPr algn="ctr"/>
          <a:r>
            <a:rPr lang="it-IT" sz="1400" dirty="0">
              <a:latin typeface="Helvetica Neue"/>
              <a:cs typeface="Helvetica Neue"/>
            </a:rPr>
            <a:t>In particolare in Emilia-Romagna i quartieri che ospitano (2018)  manifestazioni internazionali risultano 8 per, complessivamente, 527.338 mq coperti. </a:t>
          </a:r>
        </a:p>
      </dgm:t>
    </dgm:pt>
    <dgm:pt modelId="{43328D66-8D6A-4E94-9C41-5271D97A4AFD}" type="parTrans" cxnId="{205F26F7-553A-444A-8E1F-FF1266868B47}">
      <dgm:prSet/>
      <dgm:spPr/>
      <dgm:t>
        <a:bodyPr/>
        <a:lstStyle/>
        <a:p>
          <a:endParaRPr lang="it-IT"/>
        </a:p>
      </dgm:t>
    </dgm:pt>
    <dgm:pt modelId="{AAF27419-742B-4F46-A846-098575065C6D}" type="sibTrans" cxnId="{205F26F7-553A-444A-8E1F-FF1266868B47}">
      <dgm:prSet/>
      <dgm:spPr/>
      <dgm:t>
        <a:bodyPr/>
        <a:lstStyle/>
        <a:p>
          <a:endParaRPr lang="it-IT"/>
        </a:p>
      </dgm:t>
    </dgm:pt>
    <dgm:pt modelId="{FA5D6D82-4C14-44EE-A279-B1B72A13C377}">
      <dgm:prSet custT="1"/>
      <dgm:spPr/>
      <dgm:t>
        <a:bodyPr/>
        <a:lstStyle/>
        <a:p>
          <a:pPr algn="ctr"/>
          <a:r>
            <a:rPr lang="it-IT" sz="1400" dirty="0">
              <a:latin typeface="Helvetica Neue"/>
              <a:cs typeface="Helvetica Neue"/>
            </a:rPr>
            <a:t>All’interno dei quartieri sono presenti complessivamente 66 sale convegni per un totale di circa 14.000 posti a sedere. Sono i </a:t>
          </a:r>
          <a:r>
            <a:rPr lang="it-IT" sz="1400" dirty="0" err="1">
              <a:latin typeface="Helvetica Neue"/>
              <a:cs typeface="Helvetica Neue"/>
            </a:rPr>
            <a:t>q.ri</a:t>
          </a:r>
          <a:r>
            <a:rPr lang="it-IT" sz="1400" dirty="0">
              <a:latin typeface="Helvetica Neue"/>
              <a:cs typeface="Helvetica Neue"/>
            </a:rPr>
            <a:t> di Rimini e Bologna a disporre più sale e di maggiori dimensioni (rispettivamente 24 e 19 per un totale di circa 6000 posti). </a:t>
          </a:r>
        </a:p>
      </dgm:t>
    </dgm:pt>
    <dgm:pt modelId="{27F89919-6992-400B-A034-D7C3323BCF05}" type="parTrans" cxnId="{CE4B62A0-C0B6-4DD0-A339-EC58FBB112EB}">
      <dgm:prSet/>
      <dgm:spPr/>
      <dgm:t>
        <a:bodyPr/>
        <a:lstStyle/>
        <a:p>
          <a:endParaRPr lang="it-IT"/>
        </a:p>
      </dgm:t>
    </dgm:pt>
    <dgm:pt modelId="{59D11D2F-BD94-43AD-8776-0BFCC20F6E32}" type="sibTrans" cxnId="{CE4B62A0-C0B6-4DD0-A339-EC58FBB112EB}">
      <dgm:prSet/>
      <dgm:spPr/>
      <dgm:t>
        <a:bodyPr/>
        <a:lstStyle/>
        <a:p>
          <a:endParaRPr lang="it-IT"/>
        </a:p>
      </dgm:t>
    </dgm:pt>
    <dgm:pt modelId="{0976548F-3A9C-4FDF-AF48-CCF56E47C413}">
      <dgm:prSet custT="1"/>
      <dgm:spPr/>
      <dgm:t>
        <a:bodyPr/>
        <a:lstStyle/>
        <a:p>
          <a:pPr algn="ctr"/>
          <a:r>
            <a:rPr lang="it-IT" sz="1400" dirty="0">
              <a:latin typeface="Helvetica Neue"/>
              <a:cs typeface="Helvetica Neue"/>
            </a:rPr>
            <a:t>I quartieri fieristici di Bologna, Rimini, Parma e Forlì gestiscono, direttamente o attraverso controllate, anche strutture congressuali, fisicamente disgiunte all’area espositiva. Sono complessivamente 56 le sale presenti in queste strutture, per un totale di 29.180 posti</a:t>
          </a:r>
        </a:p>
      </dgm:t>
    </dgm:pt>
    <dgm:pt modelId="{5E74F444-054F-417C-A2DE-C5EE4740411F}" type="parTrans" cxnId="{3C1D9B35-DF43-4206-AC7C-CF1F774EDF0C}">
      <dgm:prSet/>
      <dgm:spPr/>
      <dgm:t>
        <a:bodyPr/>
        <a:lstStyle/>
        <a:p>
          <a:endParaRPr lang="it-IT"/>
        </a:p>
      </dgm:t>
    </dgm:pt>
    <dgm:pt modelId="{BDF8373A-9262-4351-A5E1-CB110770B0B3}" type="sibTrans" cxnId="{3C1D9B35-DF43-4206-AC7C-CF1F774EDF0C}">
      <dgm:prSet/>
      <dgm:spPr/>
      <dgm:t>
        <a:bodyPr/>
        <a:lstStyle/>
        <a:p>
          <a:endParaRPr lang="it-IT"/>
        </a:p>
      </dgm:t>
    </dgm:pt>
    <dgm:pt modelId="{692FE32A-3879-4566-896B-B02B2FBFD49A}" type="pres">
      <dgm:prSet presAssocID="{E2042D2A-E480-4593-8B70-EAC5C537200F}" presName="linear" presStyleCnt="0">
        <dgm:presLayoutVars>
          <dgm:animLvl val="lvl"/>
          <dgm:resizeHandles val="exact"/>
        </dgm:presLayoutVars>
      </dgm:prSet>
      <dgm:spPr/>
    </dgm:pt>
    <dgm:pt modelId="{A7978795-C5A1-48DD-90CE-EB0651342647}" type="pres">
      <dgm:prSet presAssocID="{3A4C7869-1EB4-4111-AEEA-4899459F1215}" presName="parentText" presStyleLbl="node1" presStyleIdx="0" presStyleCnt="4" custLinFactNeighborY="-16560">
        <dgm:presLayoutVars>
          <dgm:chMax val="0"/>
          <dgm:bulletEnabled val="1"/>
        </dgm:presLayoutVars>
      </dgm:prSet>
      <dgm:spPr/>
    </dgm:pt>
    <dgm:pt modelId="{064F2F39-03D3-4DB6-A225-BE139C208EA6}" type="pres">
      <dgm:prSet presAssocID="{54CD98DC-B5DE-424C-B189-1E2405A27325}" presName="spacer" presStyleCnt="0"/>
      <dgm:spPr/>
    </dgm:pt>
    <dgm:pt modelId="{B9900BA3-E4AE-4534-B071-0E916EBB63A7}" type="pres">
      <dgm:prSet presAssocID="{728D85CE-4EBA-479C-B5BA-C6EC8B0F75C2}" presName="parentText" presStyleLbl="node1" presStyleIdx="1" presStyleCnt="4">
        <dgm:presLayoutVars>
          <dgm:chMax val="0"/>
          <dgm:bulletEnabled val="1"/>
        </dgm:presLayoutVars>
      </dgm:prSet>
      <dgm:spPr/>
    </dgm:pt>
    <dgm:pt modelId="{F608AF5F-6F5A-46F6-9B80-434A8333A140}" type="pres">
      <dgm:prSet presAssocID="{AAF27419-742B-4F46-A846-098575065C6D}" presName="spacer" presStyleCnt="0"/>
      <dgm:spPr/>
    </dgm:pt>
    <dgm:pt modelId="{B395F7B6-A711-4E45-A830-674D25FD6CA7}" type="pres">
      <dgm:prSet presAssocID="{FA5D6D82-4C14-44EE-A279-B1B72A13C377}" presName="parentText" presStyleLbl="node1" presStyleIdx="2" presStyleCnt="4">
        <dgm:presLayoutVars>
          <dgm:chMax val="0"/>
          <dgm:bulletEnabled val="1"/>
        </dgm:presLayoutVars>
      </dgm:prSet>
      <dgm:spPr/>
    </dgm:pt>
    <dgm:pt modelId="{6912D8DF-D279-482A-B09D-5FF423D2CAF0}" type="pres">
      <dgm:prSet presAssocID="{59D11D2F-BD94-43AD-8776-0BFCC20F6E32}" presName="spacer" presStyleCnt="0"/>
      <dgm:spPr/>
    </dgm:pt>
    <dgm:pt modelId="{6476725B-C365-44AC-83A3-0FF29CDE84F8}" type="pres">
      <dgm:prSet presAssocID="{0976548F-3A9C-4FDF-AF48-CCF56E47C413}" presName="parentText" presStyleLbl="node1" presStyleIdx="3" presStyleCnt="4">
        <dgm:presLayoutVars>
          <dgm:chMax val="0"/>
          <dgm:bulletEnabled val="1"/>
        </dgm:presLayoutVars>
      </dgm:prSet>
      <dgm:spPr/>
    </dgm:pt>
  </dgm:ptLst>
  <dgm:cxnLst>
    <dgm:cxn modelId="{35130C1C-03AD-5C4A-AA7D-31B30E5D83C3}" type="presOf" srcId="{728D85CE-4EBA-479C-B5BA-C6EC8B0F75C2}" destId="{B9900BA3-E4AE-4534-B071-0E916EBB63A7}" srcOrd="0" destOrd="0" presId="urn:microsoft.com/office/officeart/2005/8/layout/vList2"/>
    <dgm:cxn modelId="{3C1D9B35-DF43-4206-AC7C-CF1F774EDF0C}" srcId="{E2042D2A-E480-4593-8B70-EAC5C537200F}" destId="{0976548F-3A9C-4FDF-AF48-CCF56E47C413}" srcOrd="3" destOrd="0" parTransId="{5E74F444-054F-417C-A2DE-C5EE4740411F}" sibTransId="{BDF8373A-9262-4351-A5E1-CB110770B0B3}"/>
    <dgm:cxn modelId="{BD8B6649-E9E5-C148-8006-617608AA745F}" type="presOf" srcId="{3A4C7869-1EB4-4111-AEEA-4899459F1215}" destId="{A7978795-C5A1-48DD-90CE-EB0651342647}" srcOrd="0" destOrd="0" presId="urn:microsoft.com/office/officeart/2005/8/layout/vList2"/>
    <dgm:cxn modelId="{89FE5499-2369-4F72-90B1-8D557F215FCB}" srcId="{E2042D2A-E480-4593-8B70-EAC5C537200F}" destId="{3A4C7869-1EB4-4111-AEEA-4899459F1215}" srcOrd="0" destOrd="0" parTransId="{35397DC4-63F0-4AAA-A71C-2FFCA96CA3F4}" sibTransId="{54CD98DC-B5DE-424C-B189-1E2405A27325}"/>
    <dgm:cxn modelId="{CE4B62A0-C0B6-4DD0-A339-EC58FBB112EB}" srcId="{E2042D2A-E480-4593-8B70-EAC5C537200F}" destId="{FA5D6D82-4C14-44EE-A279-B1B72A13C377}" srcOrd="2" destOrd="0" parTransId="{27F89919-6992-400B-A034-D7C3323BCF05}" sibTransId="{59D11D2F-BD94-43AD-8776-0BFCC20F6E32}"/>
    <dgm:cxn modelId="{10BD69A4-F488-A941-B661-630A80375180}" type="presOf" srcId="{FA5D6D82-4C14-44EE-A279-B1B72A13C377}" destId="{B395F7B6-A711-4E45-A830-674D25FD6CA7}" srcOrd="0" destOrd="0" presId="urn:microsoft.com/office/officeart/2005/8/layout/vList2"/>
    <dgm:cxn modelId="{56E327DD-53A4-2B42-9FEE-679D4FFDF3A4}" type="presOf" srcId="{E2042D2A-E480-4593-8B70-EAC5C537200F}" destId="{692FE32A-3879-4566-896B-B02B2FBFD49A}" srcOrd="0" destOrd="0" presId="urn:microsoft.com/office/officeart/2005/8/layout/vList2"/>
    <dgm:cxn modelId="{205F26F7-553A-444A-8E1F-FF1266868B47}" srcId="{E2042D2A-E480-4593-8B70-EAC5C537200F}" destId="{728D85CE-4EBA-479C-B5BA-C6EC8B0F75C2}" srcOrd="1" destOrd="0" parTransId="{43328D66-8D6A-4E94-9C41-5271D97A4AFD}" sibTransId="{AAF27419-742B-4F46-A846-098575065C6D}"/>
    <dgm:cxn modelId="{D2BF64FE-3010-6C44-B3C3-3838690EF71B}" type="presOf" srcId="{0976548F-3A9C-4FDF-AF48-CCF56E47C413}" destId="{6476725B-C365-44AC-83A3-0FF29CDE84F8}" srcOrd="0" destOrd="0" presId="urn:microsoft.com/office/officeart/2005/8/layout/vList2"/>
    <dgm:cxn modelId="{EDDBD76D-06DC-0F4E-9DC5-2A586C8BA6A1}" type="presParOf" srcId="{692FE32A-3879-4566-896B-B02B2FBFD49A}" destId="{A7978795-C5A1-48DD-90CE-EB0651342647}" srcOrd="0" destOrd="0" presId="urn:microsoft.com/office/officeart/2005/8/layout/vList2"/>
    <dgm:cxn modelId="{D0460903-C926-A643-A0B0-E5D469B81255}" type="presParOf" srcId="{692FE32A-3879-4566-896B-B02B2FBFD49A}" destId="{064F2F39-03D3-4DB6-A225-BE139C208EA6}" srcOrd="1" destOrd="0" presId="urn:microsoft.com/office/officeart/2005/8/layout/vList2"/>
    <dgm:cxn modelId="{1A435B22-226C-C148-8C1C-98BB81C322C3}" type="presParOf" srcId="{692FE32A-3879-4566-896B-B02B2FBFD49A}" destId="{B9900BA3-E4AE-4534-B071-0E916EBB63A7}" srcOrd="2" destOrd="0" presId="urn:microsoft.com/office/officeart/2005/8/layout/vList2"/>
    <dgm:cxn modelId="{EC033D19-40A1-9647-8831-E9277C5F4A99}" type="presParOf" srcId="{692FE32A-3879-4566-896B-B02B2FBFD49A}" destId="{F608AF5F-6F5A-46F6-9B80-434A8333A140}" srcOrd="3" destOrd="0" presId="urn:microsoft.com/office/officeart/2005/8/layout/vList2"/>
    <dgm:cxn modelId="{168FBE4C-6AB8-4440-AAFD-F7BB70B05A64}" type="presParOf" srcId="{692FE32A-3879-4566-896B-B02B2FBFD49A}" destId="{B395F7B6-A711-4E45-A830-674D25FD6CA7}" srcOrd="4" destOrd="0" presId="urn:microsoft.com/office/officeart/2005/8/layout/vList2"/>
    <dgm:cxn modelId="{38EF2F72-4373-4A48-98DE-26EA5A16F224}" type="presParOf" srcId="{692FE32A-3879-4566-896B-B02B2FBFD49A}" destId="{6912D8DF-D279-482A-B09D-5FF423D2CAF0}" srcOrd="5" destOrd="0" presId="urn:microsoft.com/office/officeart/2005/8/layout/vList2"/>
    <dgm:cxn modelId="{29D99E4C-A763-DC4B-9140-805D1A4E9740}" type="presParOf" srcId="{692FE32A-3879-4566-896B-B02B2FBFD49A}" destId="{6476725B-C365-44AC-83A3-0FF29CDE84F8}"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E3F50A-F410-4F73-9D1F-CF788A5E2DE1}"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lang="it-IT"/>
        </a:p>
      </dgm:t>
    </dgm:pt>
    <dgm:pt modelId="{6D4D0C21-46C4-406D-8C2E-B8D9B81E7D88}">
      <dgm:prSet custT="1"/>
      <dgm:spPr/>
      <dgm:t>
        <a:bodyPr/>
        <a:lstStyle/>
        <a:p>
          <a:pPr algn="ctr"/>
          <a:r>
            <a:rPr lang="it-IT" sz="1600" dirty="0">
              <a:latin typeface="Helvetica Neue"/>
              <a:cs typeface="Helvetica Neue"/>
            </a:rPr>
            <a:t>Sono 88 le manifestazioni aventi qualifica internazionale (su 204 complessive) certificate ISO 25639:2008 in programma nel 2019, secondo il Calendario Fieristico Nazionale pubblicato Conferenza delle Regioni e Province Autonome.</a:t>
          </a:r>
        </a:p>
      </dgm:t>
    </dgm:pt>
    <dgm:pt modelId="{A0A826FD-37FF-42B1-B052-B57715DF781E}" type="parTrans" cxnId="{71A98D86-B788-4118-81AA-267BB66391EC}">
      <dgm:prSet/>
      <dgm:spPr/>
      <dgm:t>
        <a:bodyPr/>
        <a:lstStyle/>
        <a:p>
          <a:endParaRPr lang="it-IT" sz="2000"/>
        </a:p>
      </dgm:t>
    </dgm:pt>
    <dgm:pt modelId="{D0F72C59-2D46-4510-A589-3F9466E07678}" type="sibTrans" cxnId="{71A98D86-B788-4118-81AA-267BB66391EC}">
      <dgm:prSet/>
      <dgm:spPr/>
      <dgm:t>
        <a:bodyPr/>
        <a:lstStyle/>
        <a:p>
          <a:endParaRPr lang="it-IT" sz="2000"/>
        </a:p>
      </dgm:t>
    </dgm:pt>
    <dgm:pt modelId="{8B5F9312-B3AC-4C62-BEEE-239275C32A62}">
      <dgm:prSet custT="1"/>
      <dgm:spPr/>
      <dgm:t>
        <a:bodyPr/>
        <a:lstStyle/>
        <a:p>
          <a:pPr algn="ctr"/>
          <a:r>
            <a:rPr lang="it-IT" sz="1600" dirty="0">
              <a:latin typeface="Helvetica Neue"/>
              <a:cs typeface="Helvetica Neue"/>
            </a:rPr>
            <a:t>Si nota come l’adesione alla certificazione sia consistente nelle regioni con maggiore densità di eventi fieristici internazionali quali Lombardia, Emilia-Romagna e Veneto che nell’insieme costituiscono il 63% dell’offerta fieristica nazionale di manifestazioni con qualifica internazionale (129 totali) con 65 manifestazioni certificate.</a:t>
          </a:r>
        </a:p>
      </dgm:t>
    </dgm:pt>
    <dgm:pt modelId="{7CB1C30A-5D26-430B-A8B2-D5FC407DABA2}" type="parTrans" cxnId="{102CF9CB-22BC-4B86-81CD-57C0710927E9}">
      <dgm:prSet/>
      <dgm:spPr/>
      <dgm:t>
        <a:bodyPr/>
        <a:lstStyle/>
        <a:p>
          <a:endParaRPr lang="it-IT" sz="2000"/>
        </a:p>
      </dgm:t>
    </dgm:pt>
    <dgm:pt modelId="{C9500E9F-E621-4BDC-AB7C-ECB00564CB83}" type="sibTrans" cxnId="{102CF9CB-22BC-4B86-81CD-57C0710927E9}">
      <dgm:prSet/>
      <dgm:spPr/>
      <dgm:t>
        <a:bodyPr/>
        <a:lstStyle/>
        <a:p>
          <a:endParaRPr lang="it-IT" sz="2000"/>
        </a:p>
      </dgm:t>
    </dgm:pt>
    <dgm:pt modelId="{A6A0B10D-3A9D-4EE7-99D5-2C0242D28EB7}">
      <dgm:prSet custT="1"/>
      <dgm:spPr/>
      <dgm:t>
        <a:bodyPr/>
        <a:lstStyle/>
        <a:p>
          <a:pPr algn="ctr"/>
          <a:r>
            <a:rPr lang="it-IT" sz="1600" dirty="0">
              <a:latin typeface="Helvetica Neue"/>
              <a:cs typeface="Helvetica Neue"/>
            </a:rPr>
            <a:t>Spicca, nel 2019, la Regione </a:t>
          </a:r>
          <a:r>
            <a:rPr lang="it-IT" sz="1600" dirty="0" err="1">
              <a:latin typeface="Helvetica Neue"/>
              <a:cs typeface="Helvetica Neue"/>
            </a:rPr>
            <a:t>Emila-Romagna</a:t>
          </a:r>
          <a:r>
            <a:rPr lang="it-IT" sz="1600" dirty="0">
              <a:latin typeface="Helvetica Neue"/>
              <a:cs typeface="Helvetica Neue"/>
            </a:rPr>
            <a:t> con il 74% di manifestazioni certificate e a seguire dal 40% dalla Lombardia e dal 36% del Veneto.</a:t>
          </a:r>
        </a:p>
      </dgm:t>
    </dgm:pt>
    <dgm:pt modelId="{63972F17-93CA-429A-B9B3-F0EED19A4611}" type="parTrans" cxnId="{EA7B03A5-5653-46DF-90A1-05CD5EEBD22D}">
      <dgm:prSet/>
      <dgm:spPr/>
      <dgm:t>
        <a:bodyPr/>
        <a:lstStyle/>
        <a:p>
          <a:endParaRPr lang="it-IT" sz="2000"/>
        </a:p>
      </dgm:t>
    </dgm:pt>
    <dgm:pt modelId="{A324CB12-1BB8-40A7-81FD-9BFD61B541BC}" type="sibTrans" cxnId="{EA7B03A5-5653-46DF-90A1-05CD5EEBD22D}">
      <dgm:prSet/>
      <dgm:spPr/>
      <dgm:t>
        <a:bodyPr/>
        <a:lstStyle/>
        <a:p>
          <a:endParaRPr lang="it-IT" sz="2000"/>
        </a:p>
      </dgm:t>
    </dgm:pt>
    <dgm:pt modelId="{3821E6BE-13D4-4501-B7F6-3E06E1CD6811}" type="pres">
      <dgm:prSet presAssocID="{DFE3F50A-F410-4F73-9D1F-CF788A5E2DE1}" presName="linear" presStyleCnt="0">
        <dgm:presLayoutVars>
          <dgm:animLvl val="lvl"/>
          <dgm:resizeHandles val="exact"/>
        </dgm:presLayoutVars>
      </dgm:prSet>
      <dgm:spPr/>
    </dgm:pt>
    <dgm:pt modelId="{342E6267-AF43-44AE-A403-889E5B19CF8A}" type="pres">
      <dgm:prSet presAssocID="{6D4D0C21-46C4-406D-8C2E-B8D9B81E7D88}" presName="parentText" presStyleLbl="node1" presStyleIdx="0" presStyleCnt="3" custLinFactNeighborX="106">
        <dgm:presLayoutVars>
          <dgm:chMax val="0"/>
          <dgm:bulletEnabled val="1"/>
        </dgm:presLayoutVars>
      </dgm:prSet>
      <dgm:spPr/>
    </dgm:pt>
    <dgm:pt modelId="{C176AFCB-A771-460C-B96B-9C77CD1A3BA5}" type="pres">
      <dgm:prSet presAssocID="{D0F72C59-2D46-4510-A589-3F9466E07678}" presName="spacer" presStyleCnt="0"/>
      <dgm:spPr/>
    </dgm:pt>
    <dgm:pt modelId="{427D3F37-DCF2-41C5-8CA1-E0E2599C2353}" type="pres">
      <dgm:prSet presAssocID="{8B5F9312-B3AC-4C62-BEEE-239275C32A62}" presName="parentText" presStyleLbl="node1" presStyleIdx="1" presStyleCnt="3">
        <dgm:presLayoutVars>
          <dgm:chMax val="0"/>
          <dgm:bulletEnabled val="1"/>
        </dgm:presLayoutVars>
      </dgm:prSet>
      <dgm:spPr/>
    </dgm:pt>
    <dgm:pt modelId="{C3AC1F47-D505-42C0-8B2A-1D73D9217663}" type="pres">
      <dgm:prSet presAssocID="{C9500E9F-E621-4BDC-AB7C-ECB00564CB83}" presName="spacer" presStyleCnt="0"/>
      <dgm:spPr/>
    </dgm:pt>
    <dgm:pt modelId="{F7FD0DF2-9A8E-4154-AC71-B6BC9BA3518E}" type="pres">
      <dgm:prSet presAssocID="{A6A0B10D-3A9D-4EE7-99D5-2C0242D28EB7}" presName="parentText" presStyleLbl="node1" presStyleIdx="2" presStyleCnt="3" custScaleY="63123">
        <dgm:presLayoutVars>
          <dgm:chMax val="0"/>
          <dgm:bulletEnabled val="1"/>
        </dgm:presLayoutVars>
      </dgm:prSet>
      <dgm:spPr/>
    </dgm:pt>
  </dgm:ptLst>
  <dgm:cxnLst>
    <dgm:cxn modelId="{D293B130-B35F-444A-87E9-5F6E73516101}" type="presOf" srcId="{DFE3F50A-F410-4F73-9D1F-CF788A5E2DE1}" destId="{3821E6BE-13D4-4501-B7F6-3E06E1CD6811}" srcOrd="0" destOrd="0" presId="urn:microsoft.com/office/officeart/2005/8/layout/vList2"/>
    <dgm:cxn modelId="{2ECE616C-43C4-494F-A7F1-08826734D64C}" type="presOf" srcId="{A6A0B10D-3A9D-4EE7-99D5-2C0242D28EB7}" destId="{F7FD0DF2-9A8E-4154-AC71-B6BC9BA3518E}" srcOrd="0" destOrd="0" presId="urn:microsoft.com/office/officeart/2005/8/layout/vList2"/>
    <dgm:cxn modelId="{71A98D86-B788-4118-81AA-267BB66391EC}" srcId="{DFE3F50A-F410-4F73-9D1F-CF788A5E2DE1}" destId="{6D4D0C21-46C4-406D-8C2E-B8D9B81E7D88}" srcOrd="0" destOrd="0" parTransId="{A0A826FD-37FF-42B1-B052-B57715DF781E}" sibTransId="{D0F72C59-2D46-4510-A589-3F9466E07678}"/>
    <dgm:cxn modelId="{EA7B03A5-5653-46DF-90A1-05CD5EEBD22D}" srcId="{DFE3F50A-F410-4F73-9D1F-CF788A5E2DE1}" destId="{A6A0B10D-3A9D-4EE7-99D5-2C0242D28EB7}" srcOrd="2" destOrd="0" parTransId="{63972F17-93CA-429A-B9B3-F0EED19A4611}" sibTransId="{A324CB12-1BB8-40A7-81FD-9BFD61B541BC}"/>
    <dgm:cxn modelId="{102CF9CB-22BC-4B86-81CD-57C0710927E9}" srcId="{DFE3F50A-F410-4F73-9D1F-CF788A5E2DE1}" destId="{8B5F9312-B3AC-4C62-BEEE-239275C32A62}" srcOrd="1" destOrd="0" parTransId="{7CB1C30A-5D26-430B-A8B2-D5FC407DABA2}" sibTransId="{C9500E9F-E621-4BDC-AB7C-ECB00564CB83}"/>
    <dgm:cxn modelId="{3D812ED8-426B-5A4E-AD37-573A94CE815A}" type="presOf" srcId="{6D4D0C21-46C4-406D-8C2E-B8D9B81E7D88}" destId="{342E6267-AF43-44AE-A403-889E5B19CF8A}" srcOrd="0" destOrd="0" presId="urn:microsoft.com/office/officeart/2005/8/layout/vList2"/>
    <dgm:cxn modelId="{F9B05FDE-FD2F-AA4A-BBEE-55A4EBF1E35F}" type="presOf" srcId="{8B5F9312-B3AC-4C62-BEEE-239275C32A62}" destId="{427D3F37-DCF2-41C5-8CA1-E0E2599C2353}" srcOrd="0" destOrd="0" presId="urn:microsoft.com/office/officeart/2005/8/layout/vList2"/>
    <dgm:cxn modelId="{F8822139-E8C5-434D-8AD4-A0EB613CEA79}" type="presParOf" srcId="{3821E6BE-13D4-4501-B7F6-3E06E1CD6811}" destId="{342E6267-AF43-44AE-A403-889E5B19CF8A}" srcOrd="0" destOrd="0" presId="urn:microsoft.com/office/officeart/2005/8/layout/vList2"/>
    <dgm:cxn modelId="{CF17AB63-6B4F-7641-905C-698D94988306}" type="presParOf" srcId="{3821E6BE-13D4-4501-B7F6-3E06E1CD6811}" destId="{C176AFCB-A771-460C-B96B-9C77CD1A3BA5}" srcOrd="1" destOrd="0" presId="urn:microsoft.com/office/officeart/2005/8/layout/vList2"/>
    <dgm:cxn modelId="{5EB592AC-8FE4-CD43-98A5-F3CF16E48FB7}" type="presParOf" srcId="{3821E6BE-13D4-4501-B7F6-3E06E1CD6811}" destId="{427D3F37-DCF2-41C5-8CA1-E0E2599C2353}" srcOrd="2" destOrd="0" presId="urn:microsoft.com/office/officeart/2005/8/layout/vList2"/>
    <dgm:cxn modelId="{0B8CF0E3-13A8-A04F-AFE5-7F04265BF5CA}" type="presParOf" srcId="{3821E6BE-13D4-4501-B7F6-3E06E1CD6811}" destId="{C3AC1F47-D505-42C0-8B2A-1D73D9217663}" srcOrd="3" destOrd="0" presId="urn:microsoft.com/office/officeart/2005/8/layout/vList2"/>
    <dgm:cxn modelId="{F77D6F00-E671-924A-9A51-D2A9103496D1}" type="presParOf" srcId="{3821E6BE-13D4-4501-B7F6-3E06E1CD6811}" destId="{F7FD0DF2-9A8E-4154-AC71-B6BC9BA3518E}"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79022-DF2D-46A9-9D2D-1952F9F98F66}">
      <dsp:nvSpPr>
        <dsp:cNvPr id="0" name=""/>
        <dsp:cNvSpPr/>
      </dsp:nvSpPr>
      <dsp:spPr>
        <a:xfrm>
          <a:off x="1837851" y="0"/>
          <a:ext cx="539999" cy="280348"/>
        </a:xfrm>
        <a:prstGeom prst="trapezoid">
          <a:avLst>
            <a:gd name="adj" fmla="val 93983"/>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it-IT" sz="800" b="1" kern="1200" dirty="0"/>
            <a:t>PIACENZA EXPO 14.000</a:t>
          </a:r>
        </a:p>
      </dsp:txBody>
      <dsp:txXfrm>
        <a:off x="1837851" y="0"/>
        <a:ext cx="539999" cy="280348"/>
      </dsp:txXfrm>
    </dsp:sp>
    <dsp:sp modelId="{A823AFB6-BA0B-40F3-B960-D1EC6673C8B0}">
      <dsp:nvSpPr>
        <dsp:cNvPr id="0" name=""/>
        <dsp:cNvSpPr/>
      </dsp:nvSpPr>
      <dsp:spPr>
        <a:xfrm>
          <a:off x="1580888" y="280348"/>
          <a:ext cx="1053925" cy="280348"/>
        </a:xfrm>
        <a:prstGeom prst="trapezoid">
          <a:avLst>
            <a:gd name="adj" fmla="val 93983"/>
          </a:avLst>
        </a:prstGeom>
        <a:solidFill>
          <a:schemeClr val="accent6">
            <a:shade val="80000"/>
            <a:hueOff val="45897"/>
            <a:satOff val="-1844"/>
            <a:lumOff val="39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88900">
            <a:lnSpc>
              <a:spcPct val="90000"/>
            </a:lnSpc>
            <a:spcBef>
              <a:spcPct val="0"/>
            </a:spcBef>
            <a:spcAft>
              <a:spcPct val="35000"/>
            </a:spcAft>
            <a:buNone/>
          </a:pPr>
          <a:endParaRPr lang="it-IT" sz="200" b="1" kern="1200" dirty="0"/>
        </a:p>
        <a:p>
          <a:pPr marL="0" lvl="0" indent="0" algn="ctr" defTabSz="88900">
            <a:lnSpc>
              <a:spcPct val="90000"/>
            </a:lnSpc>
            <a:spcBef>
              <a:spcPct val="0"/>
            </a:spcBef>
            <a:spcAft>
              <a:spcPct val="35000"/>
            </a:spcAft>
            <a:buNone/>
          </a:pPr>
          <a:r>
            <a:rPr lang="it-IT" sz="800" b="1" kern="1200" dirty="0"/>
            <a:t>FERRARA FIERE 14.176</a:t>
          </a:r>
        </a:p>
      </dsp:txBody>
      <dsp:txXfrm>
        <a:off x="1765325" y="280348"/>
        <a:ext cx="685051" cy="280348"/>
      </dsp:txXfrm>
    </dsp:sp>
    <dsp:sp modelId="{8AAB4AC9-B71E-4948-B001-F5ADEF87F32F}">
      <dsp:nvSpPr>
        <dsp:cNvPr id="0" name=""/>
        <dsp:cNvSpPr/>
      </dsp:nvSpPr>
      <dsp:spPr>
        <a:xfrm>
          <a:off x="1317406" y="560697"/>
          <a:ext cx="1580888" cy="280348"/>
        </a:xfrm>
        <a:prstGeom prst="trapezoid">
          <a:avLst>
            <a:gd name="adj" fmla="val 93983"/>
          </a:avLst>
        </a:prstGeom>
        <a:solidFill>
          <a:schemeClr val="accent6">
            <a:shade val="80000"/>
            <a:hueOff val="91794"/>
            <a:satOff val="-3688"/>
            <a:lumOff val="7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b="1" kern="1200" dirty="0"/>
            <a:t>CESENA FIERA  16.000</a:t>
          </a:r>
        </a:p>
      </dsp:txBody>
      <dsp:txXfrm>
        <a:off x="1594062" y="560697"/>
        <a:ext cx="1027577" cy="280348"/>
      </dsp:txXfrm>
    </dsp:sp>
    <dsp:sp modelId="{3C749E18-40FD-416A-A243-9D6731420104}">
      <dsp:nvSpPr>
        <dsp:cNvPr id="0" name=""/>
        <dsp:cNvSpPr/>
      </dsp:nvSpPr>
      <dsp:spPr>
        <a:xfrm>
          <a:off x="1053925" y="841046"/>
          <a:ext cx="2107851" cy="280348"/>
        </a:xfrm>
        <a:prstGeom prst="trapezoid">
          <a:avLst>
            <a:gd name="adj" fmla="val 93983"/>
          </a:avLst>
        </a:prstGeom>
        <a:solidFill>
          <a:schemeClr val="accent6">
            <a:shade val="80000"/>
            <a:hueOff val="137691"/>
            <a:satOff val="-5532"/>
            <a:lumOff val="118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b="1" kern="1200" dirty="0"/>
            <a:t>FIERA DI FORLI‘ - 16.000</a:t>
          </a:r>
        </a:p>
      </dsp:txBody>
      <dsp:txXfrm>
        <a:off x="1422799" y="841046"/>
        <a:ext cx="1370103" cy="280348"/>
      </dsp:txXfrm>
    </dsp:sp>
    <dsp:sp modelId="{92A81597-8709-4A5E-9735-2373EFDF4A8C}">
      <dsp:nvSpPr>
        <dsp:cNvPr id="0" name=""/>
        <dsp:cNvSpPr/>
      </dsp:nvSpPr>
      <dsp:spPr>
        <a:xfrm>
          <a:off x="790444" y="1121395"/>
          <a:ext cx="2634813" cy="280348"/>
        </a:xfrm>
        <a:prstGeom prst="trapezoid">
          <a:avLst>
            <a:gd name="adj" fmla="val 93983"/>
          </a:avLst>
        </a:prstGeom>
        <a:solidFill>
          <a:schemeClr val="accent6">
            <a:shade val="80000"/>
            <a:hueOff val="183589"/>
            <a:satOff val="-7377"/>
            <a:lumOff val="157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b="1" kern="1200" dirty="0"/>
            <a:t>Pala De </a:t>
          </a:r>
          <a:r>
            <a:rPr lang="it-IT" sz="900" b="1" kern="1200" dirty="0" err="1"/>
            <a:t>Andrè</a:t>
          </a:r>
          <a:r>
            <a:rPr lang="it-IT" sz="900" b="1" kern="1200" dirty="0"/>
            <a:t> (RA) - 22.000</a:t>
          </a:r>
        </a:p>
      </dsp:txBody>
      <dsp:txXfrm>
        <a:off x="1251536" y="1121395"/>
        <a:ext cx="1712628" cy="280348"/>
      </dsp:txXfrm>
    </dsp:sp>
    <dsp:sp modelId="{16FAC909-BCC8-466B-BA27-FDAD81FA640E}">
      <dsp:nvSpPr>
        <dsp:cNvPr id="0" name=""/>
        <dsp:cNvSpPr/>
      </dsp:nvSpPr>
      <dsp:spPr>
        <a:xfrm>
          <a:off x="526962" y="1401744"/>
          <a:ext cx="3161776" cy="280348"/>
        </a:xfrm>
        <a:prstGeom prst="trapezoid">
          <a:avLst>
            <a:gd name="adj" fmla="val 93983"/>
          </a:avLst>
        </a:prstGeom>
        <a:solidFill>
          <a:schemeClr val="accent6">
            <a:shade val="80000"/>
            <a:hueOff val="229486"/>
            <a:satOff val="-9221"/>
            <a:lumOff val="197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a:t>FIERE DI PARMA SPA -116.162</a:t>
          </a:r>
        </a:p>
      </dsp:txBody>
      <dsp:txXfrm>
        <a:off x="1080273" y="1401744"/>
        <a:ext cx="2055154" cy="280348"/>
      </dsp:txXfrm>
    </dsp:sp>
    <dsp:sp modelId="{32848CA0-AD77-430F-8C33-725CAB79D3C3}">
      <dsp:nvSpPr>
        <dsp:cNvPr id="0" name=""/>
        <dsp:cNvSpPr/>
      </dsp:nvSpPr>
      <dsp:spPr>
        <a:xfrm>
          <a:off x="263481" y="1682093"/>
          <a:ext cx="3688739" cy="280348"/>
        </a:xfrm>
        <a:prstGeom prst="trapezoid">
          <a:avLst>
            <a:gd name="adj" fmla="val 93983"/>
          </a:avLst>
        </a:prstGeom>
        <a:solidFill>
          <a:schemeClr val="accent6">
            <a:shade val="80000"/>
            <a:hueOff val="275383"/>
            <a:satOff val="-11065"/>
            <a:lumOff val="23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a:t>RIMINIFIERA - 129.000</a:t>
          </a:r>
        </a:p>
      </dsp:txBody>
      <dsp:txXfrm>
        <a:off x="909010" y="1682093"/>
        <a:ext cx="2397680" cy="280348"/>
      </dsp:txXfrm>
    </dsp:sp>
    <dsp:sp modelId="{E71066DF-5F2B-45C2-8F4A-A587EEA51C4A}">
      <dsp:nvSpPr>
        <dsp:cNvPr id="0" name=""/>
        <dsp:cNvSpPr/>
      </dsp:nvSpPr>
      <dsp:spPr>
        <a:xfrm>
          <a:off x="0" y="1962442"/>
          <a:ext cx="4215702" cy="280348"/>
        </a:xfrm>
        <a:prstGeom prst="trapezoid">
          <a:avLst>
            <a:gd name="adj" fmla="val 93983"/>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a:t>BOLOGNA FIERE SPA - 200.000</a:t>
          </a:r>
        </a:p>
      </dsp:txBody>
      <dsp:txXfrm>
        <a:off x="737747" y="1962442"/>
        <a:ext cx="2740206" cy="280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79022-DF2D-46A9-9D2D-1952F9F98F66}">
      <dsp:nvSpPr>
        <dsp:cNvPr id="0" name=""/>
        <dsp:cNvSpPr/>
      </dsp:nvSpPr>
      <dsp:spPr>
        <a:xfrm>
          <a:off x="1729294" y="0"/>
          <a:ext cx="682050" cy="367727"/>
        </a:xfrm>
        <a:prstGeom prst="trapezoid">
          <a:avLst>
            <a:gd name="adj" fmla="val 93513"/>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it-IT" sz="800" b="1" i="0" u="none" kern="1200" dirty="0"/>
            <a:t>VILLA ERBA 11.000 </a:t>
          </a:r>
          <a:endParaRPr lang="it-IT" sz="800" b="1" kern="1200" dirty="0"/>
        </a:p>
      </dsp:txBody>
      <dsp:txXfrm>
        <a:off x="1729294" y="0"/>
        <a:ext cx="682050" cy="367727"/>
      </dsp:txXfrm>
    </dsp:sp>
    <dsp:sp modelId="{EC621B73-82FF-45DB-9CEE-539452C12E63}">
      <dsp:nvSpPr>
        <dsp:cNvPr id="0" name=""/>
        <dsp:cNvSpPr/>
      </dsp:nvSpPr>
      <dsp:spPr>
        <a:xfrm>
          <a:off x="1375491" y="367727"/>
          <a:ext cx="1375491" cy="367727"/>
        </a:xfrm>
        <a:prstGeom prst="trapezoid">
          <a:avLst>
            <a:gd name="adj" fmla="val 93513"/>
          </a:avLst>
        </a:prstGeom>
        <a:solidFill>
          <a:schemeClr val="accent5">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133350">
            <a:lnSpc>
              <a:spcPct val="100000"/>
            </a:lnSpc>
            <a:spcBef>
              <a:spcPct val="0"/>
            </a:spcBef>
            <a:spcAft>
              <a:spcPts val="0"/>
            </a:spcAft>
            <a:buNone/>
          </a:pPr>
          <a:endParaRPr lang="it-IT" sz="300" b="0" i="0" u="none" kern="1200" dirty="0"/>
        </a:p>
        <a:p>
          <a:pPr marL="0" lvl="0" indent="0" algn="ctr" defTabSz="133350">
            <a:lnSpc>
              <a:spcPct val="100000"/>
            </a:lnSpc>
            <a:spcBef>
              <a:spcPct val="0"/>
            </a:spcBef>
            <a:spcAft>
              <a:spcPts val="0"/>
            </a:spcAft>
            <a:buNone/>
          </a:pPr>
          <a:r>
            <a:rPr lang="it-IT" sz="900" b="0" i="0" u="none" kern="1200" dirty="0"/>
            <a:t>BERGAMO FIERA 13.000 </a:t>
          </a:r>
          <a:endParaRPr lang="it-IT" sz="900" b="0" kern="1200" dirty="0"/>
        </a:p>
      </dsp:txBody>
      <dsp:txXfrm>
        <a:off x="1616201" y="367727"/>
        <a:ext cx="894069" cy="367727"/>
      </dsp:txXfrm>
    </dsp:sp>
    <dsp:sp modelId="{07A946DA-561C-43EA-9388-69936514502F}">
      <dsp:nvSpPr>
        <dsp:cNvPr id="0" name=""/>
        <dsp:cNvSpPr/>
      </dsp:nvSpPr>
      <dsp:spPr>
        <a:xfrm>
          <a:off x="1031618" y="735454"/>
          <a:ext cx="2063236" cy="367727"/>
        </a:xfrm>
        <a:prstGeom prst="trapezoid">
          <a:avLst>
            <a:gd name="adj" fmla="val 93513"/>
          </a:avLst>
        </a:prstGeom>
        <a:solidFill>
          <a:schemeClr val="accent5">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i="0" u="none" kern="1200" dirty="0"/>
            <a:t>LARIOFIERE - 13.302 </a:t>
          </a:r>
          <a:endParaRPr lang="it-IT" sz="1000" b="1" i="0" kern="1200" dirty="0"/>
        </a:p>
      </dsp:txBody>
      <dsp:txXfrm>
        <a:off x="1392684" y="735454"/>
        <a:ext cx="1341103" cy="367727"/>
      </dsp:txXfrm>
    </dsp:sp>
    <dsp:sp modelId="{321DA0A8-5007-4890-A7A1-1C42C27E3083}">
      <dsp:nvSpPr>
        <dsp:cNvPr id="0" name=""/>
        <dsp:cNvSpPr/>
      </dsp:nvSpPr>
      <dsp:spPr>
        <a:xfrm>
          <a:off x="687745" y="1103181"/>
          <a:ext cx="2750982" cy="367727"/>
        </a:xfrm>
        <a:prstGeom prst="trapezoid">
          <a:avLst>
            <a:gd name="adj" fmla="val 93513"/>
          </a:avLst>
        </a:prstGeom>
        <a:solidFill>
          <a:schemeClr val="accent5">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i="0" u="none" kern="1200" dirty="0"/>
            <a:t>CREMONA FIERE - 47.000 </a:t>
          </a:r>
          <a:endParaRPr lang="it-IT" sz="1000" b="1" kern="1200" dirty="0"/>
        </a:p>
      </dsp:txBody>
      <dsp:txXfrm>
        <a:off x="1169167" y="1103181"/>
        <a:ext cx="1788138" cy="367727"/>
      </dsp:txXfrm>
    </dsp:sp>
    <dsp:sp modelId="{EB558464-7709-4782-AF99-2D36CE5D1E0F}">
      <dsp:nvSpPr>
        <dsp:cNvPr id="0" name=""/>
        <dsp:cNvSpPr/>
      </dsp:nvSpPr>
      <dsp:spPr>
        <a:xfrm>
          <a:off x="343872" y="1470908"/>
          <a:ext cx="3438727" cy="367727"/>
        </a:xfrm>
        <a:prstGeom prst="trapezoid">
          <a:avLst>
            <a:gd name="adj" fmla="val 93513"/>
          </a:avLst>
        </a:prstGeom>
        <a:solidFill>
          <a:schemeClr val="accent5">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i="0" u="none" kern="1200" dirty="0"/>
            <a:t>CENTRO FIERA DEL GARDA  -  </a:t>
          </a:r>
          <a:r>
            <a:rPr lang="it-IT" sz="1000" b="0" i="0" u="none" kern="1200" dirty="0"/>
            <a:t>49.000 </a:t>
          </a:r>
          <a:endParaRPr lang="it-IT" sz="1000" kern="1200" dirty="0"/>
        </a:p>
      </dsp:txBody>
      <dsp:txXfrm>
        <a:off x="945650" y="1470908"/>
        <a:ext cx="2235172" cy="367727"/>
      </dsp:txXfrm>
    </dsp:sp>
    <dsp:sp modelId="{1D5ACB71-6568-4E7A-802A-7E6C050F4525}">
      <dsp:nvSpPr>
        <dsp:cNvPr id="0" name=""/>
        <dsp:cNvSpPr/>
      </dsp:nvSpPr>
      <dsp:spPr>
        <a:xfrm>
          <a:off x="0" y="1838635"/>
          <a:ext cx="4126473" cy="367727"/>
        </a:xfrm>
        <a:prstGeom prst="trapezoid">
          <a:avLst>
            <a:gd name="adj" fmla="val 93513"/>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i="0" u="none" kern="1200" dirty="0"/>
            <a:t>FIERA MILANO - </a:t>
          </a:r>
          <a:r>
            <a:rPr lang="it-IT" sz="1000" b="0" i="0" u="none" kern="1200" dirty="0"/>
            <a:t>401.000 </a:t>
          </a:r>
          <a:endParaRPr lang="it-IT" sz="1000" kern="1200" dirty="0"/>
        </a:p>
      </dsp:txBody>
      <dsp:txXfrm>
        <a:off x="722132" y="1838635"/>
        <a:ext cx="2682207" cy="367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337B6-CAA7-4FA0-A606-FC83422DABDE}">
      <dsp:nvSpPr>
        <dsp:cNvPr id="0" name=""/>
        <dsp:cNvSpPr/>
      </dsp:nvSpPr>
      <dsp:spPr>
        <a:xfrm>
          <a:off x="0" y="0"/>
          <a:ext cx="7972326" cy="95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Helvetica Neue"/>
              <a:cs typeface="Helvetica Neue"/>
            </a:rPr>
            <a:t>L’analisi della composizione merceologica dell’attività fieristica </a:t>
          </a:r>
          <a:r>
            <a:rPr lang="it-IT" sz="1600" b="1" kern="1200" dirty="0">
              <a:latin typeface="Helvetica Neue"/>
              <a:cs typeface="Helvetica Neue"/>
            </a:rPr>
            <a:t>internazionale</a:t>
          </a:r>
          <a:r>
            <a:rPr lang="it-IT" sz="1600" kern="1200" dirty="0">
              <a:latin typeface="Helvetica Neue"/>
              <a:cs typeface="Helvetica Neue"/>
            </a:rPr>
            <a:t> in Emilia-Romagna riflette la struttura economica della regione dove primeggiano i settori </a:t>
          </a:r>
          <a:r>
            <a:rPr lang="it-IT" sz="1600" b="1" kern="1200" dirty="0">
              <a:latin typeface="Helvetica Neue"/>
              <a:cs typeface="Helvetica Neue"/>
            </a:rPr>
            <a:t>«Industria-Tecnologia», «Food, Bevande, Ospitalità»</a:t>
          </a:r>
          <a:endParaRPr lang="it-IT" sz="1600" kern="1200" dirty="0">
            <a:latin typeface="Helvetica Neue"/>
            <a:cs typeface="Helvetica Neue"/>
          </a:endParaRPr>
        </a:p>
      </dsp:txBody>
      <dsp:txXfrm>
        <a:off x="46606" y="46606"/>
        <a:ext cx="7879114" cy="861508"/>
      </dsp:txXfrm>
    </dsp:sp>
    <dsp:sp modelId="{472F361D-5693-4BD5-8AA9-81A29793B50C}">
      <dsp:nvSpPr>
        <dsp:cNvPr id="0" name=""/>
        <dsp:cNvSpPr/>
      </dsp:nvSpPr>
      <dsp:spPr>
        <a:xfrm>
          <a:off x="0" y="1121193"/>
          <a:ext cx="7972326" cy="9547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Helvetica Neue"/>
              <a:cs typeface="Helvetica Neue"/>
            </a:rPr>
            <a:t>Tra le </a:t>
          </a:r>
          <a:r>
            <a:rPr lang="it-IT" sz="1800" b="1" kern="1200" dirty="0">
              <a:latin typeface="Helvetica Neue"/>
              <a:cs typeface="Helvetica Neue"/>
            </a:rPr>
            <a:t>manifestazioni nazionali </a:t>
          </a:r>
          <a:r>
            <a:rPr lang="it-IT" sz="1800" kern="1200" dirty="0">
              <a:latin typeface="Helvetica Neue"/>
              <a:cs typeface="Helvetica Neue"/>
            </a:rPr>
            <a:t>quelle dedicate a </a:t>
          </a:r>
          <a:r>
            <a:rPr lang="it-IT" sz="1800" b="1" kern="1200" dirty="0">
              <a:latin typeface="Helvetica Neue"/>
              <a:cs typeface="Helvetica Neue"/>
            </a:rPr>
            <a:t>«Sport, Hobby, Intrattenimento, Arte» </a:t>
          </a:r>
          <a:r>
            <a:rPr lang="it-IT" sz="1800" kern="1200" dirty="0">
              <a:latin typeface="Helvetica Neue"/>
              <a:cs typeface="Helvetica Neue"/>
            </a:rPr>
            <a:t>occupano la maggior parte delle superfici affittate</a:t>
          </a:r>
        </a:p>
      </dsp:txBody>
      <dsp:txXfrm>
        <a:off x="46606" y="1167799"/>
        <a:ext cx="7879114" cy="861508"/>
      </dsp:txXfrm>
    </dsp:sp>
    <dsp:sp modelId="{8BDAB2BC-ADB1-43E7-99C5-74FE0AB4F522}">
      <dsp:nvSpPr>
        <dsp:cNvPr id="0" name=""/>
        <dsp:cNvSpPr/>
      </dsp:nvSpPr>
      <dsp:spPr>
        <a:xfrm>
          <a:off x="0" y="2222793"/>
          <a:ext cx="7972326" cy="9547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Helvetica Neue"/>
              <a:cs typeface="Helvetica Neue"/>
            </a:rPr>
            <a:t>Le manifestazioni </a:t>
          </a:r>
          <a:r>
            <a:rPr lang="it-IT" sz="1800" b="1" kern="1200" dirty="0">
              <a:latin typeface="Helvetica Neue"/>
              <a:cs typeface="Helvetica Neue"/>
            </a:rPr>
            <a:t>regionali </a:t>
          </a:r>
          <a:r>
            <a:rPr lang="it-IT" sz="1800" kern="1200" dirty="0">
              <a:latin typeface="Helvetica Neue"/>
              <a:cs typeface="Helvetica Neue"/>
            </a:rPr>
            <a:t>ripercorrono i temi della tradizione: l’agricoltura, la zootecnia, le automobili e i motocicli.</a:t>
          </a:r>
        </a:p>
      </dsp:txBody>
      <dsp:txXfrm>
        <a:off x="46606" y="2269399"/>
        <a:ext cx="7879114" cy="861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3E83A-175D-4BC4-B260-50F143B68221}">
      <dsp:nvSpPr>
        <dsp:cNvPr id="0" name=""/>
        <dsp:cNvSpPr/>
      </dsp:nvSpPr>
      <dsp:spPr>
        <a:xfrm>
          <a:off x="0" y="26234"/>
          <a:ext cx="7234957" cy="1216800"/>
        </a:xfrm>
        <a:prstGeom prst="roundRect">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Helvetica Neue"/>
              <a:cs typeface="Helvetica Neue"/>
            </a:rPr>
            <a:t>Altissimi livelli di internazionalizzazione per i comparti “Formazione, Educazione” e “Bellezza, Cosmetica”</a:t>
          </a:r>
          <a:r>
            <a:rPr lang="it-IT" sz="1600" kern="1200" dirty="0">
              <a:latin typeface="Helvetica Neue"/>
              <a:cs typeface="Helvetica Neue"/>
            </a:rPr>
            <a:t> dove gli </a:t>
          </a:r>
          <a:r>
            <a:rPr lang="it-IT" sz="1600" b="1" kern="1200" dirty="0">
              <a:latin typeface="Helvetica Neue"/>
              <a:cs typeface="Helvetica Neue"/>
            </a:rPr>
            <a:t>espositori esteri </a:t>
          </a:r>
          <a:r>
            <a:rPr lang="it-IT" sz="1600" kern="1200" dirty="0">
              <a:latin typeface="Helvetica Neue"/>
              <a:cs typeface="Helvetica Neue"/>
            </a:rPr>
            <a:t>sono rispettivamente l’86% e il 65% del totale, </a:t>
          </a:r>
          <a:r>
            <a:rPr lang="it-IT" sz="1600" b="1" kern="1200" dirty="0">
              <a:latin typeface="Helvetica Neue"/>
              <a:cs typeface="Helvetica Neue"/>
            </a:rPr>
            <a:t>i visitatori esteri </a:t>
          </a:r>
          <a:r>
            <a:rPr lang="it-IT" sz="1600" kern="1200" dirty="0">
              <a:latin typeface="Helvetica Neue"/>
              <a:cs typeface="Helvetica Neue"/>
            </a:rPr>
            <a:t>sono quasi un terzo del totale (32%).</a:t>
          </a:r>
        </a:p>
      </dsp:txBody>
      <dsp:txXfrm>
        <a:off x="59399" y="85633"/>
        <a:ext cx="7116159" cy="1098002"/>
      </dsp:txXfrm>
    </dsp:sp>
    <dsp:sp modelId="{D30F6A6F-FC1B-42D2-A325-C89A809C0A6A}">
      <dsp:nvSpPr>
        <dsp:cNvPr id="0" name=""/>
        <dsp:cNvSpPr/>
      </dsp:nvSpPr>
      <dsp:spPr>
        <a:xfrm>
          <a:off x="0" y="1763603"/>
          <a:ext cx="7234957" cy="1216800"/>
        </a:xfrm>
        <a:prstGeom prst="roundRect">
          <a:avLst/>
        </a:prstGeom>
        <a:gradFill rotWithShape="0">
          <a:gsLst>
            <a:gs pos="0">
              <a:schemeClr val="accent5">
                <a:shade val="50000"/>
                <a:hueOff val="334258"/>
                <a:satOff val="8955"/>
                <a:lumOff val="39453"/>
                <a:alphaOff val="0"/>
                <a:satMod val="103000"/>
                <a:lumMod val="102000"/>
                <a:tint val="94000"/>
              </a:schemeClr>
            </a:gs>
            <a:gs pos="50000">
              <a:schemeClr val="accent5">
                <a:shade val="50000"/>
                <a:hueOff val="334258"/>
                <a:satOff val="8955"/>
                <a:lumOff val="39453"/>
                <a:alphaOff val="0"/>
                <a:satMod val="110000"/>
                <a:lumMod val="100000"/>
                <a:shade val="100000"/>
              </a:schemeClr>
            </a:gs>
            <a:gs pos="100000">
              <a:schemeClr val="accent5">
                <a:shade val="50000"/>
                <a:hueOff val="334258"/>
                <a:satOff val="8955"/>
                <a:lumOff val="394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rgbClr val="000000"/>
              </a:solidFill>
              <a:latin typeface="Helvetica Neue"/>
              <a:cs typeface="Helvetica Neue"/>
            </a:rPr>
            <a:t>Buoni i livelli di internazionalizzazione anche nelle manifestazioni dedicate ai settori “</a:t>
          </a:r>
          <a:r>
            <a:rPr lang="it-IT" sz="1600" b="1" kern="1200" dirty="0">
              <a:solidFill>
                <a:srgbClr val="000000"/>
              </a:solidFill>
              <a:latin typeface="Helvetica Neue"/>
              <a:cs typeface="Helvetica Neue"/>
            </a:rPr>
            <a:t>Salute, Attrezzature Ospedaliere</a:t>
          </a:r>
          <a:r>
            <a:rPr lang="it-IT" sz="1600" kern="1200" dirty="0">
              <a:solidFill>
                <a:srgbClr val="000000"/>
              </a:solidFill>
              <a:latin typeface="Helvetica Neue"/>
              <a:cs typeface="Helvetica Neue"/>
            </a:rPr>
            <a:t>”, “</a:t>
          </a:r>
          <a:r>
            <a:rPr lang="it-IT" sz="1600" b="1" kern="1200" dirty="0">
              <a:solidFill>
                <a:srgbClr val="000000"/>
              </a:solidFill>
              <a:latin typeface="Helvetica Neue"/>
              <a:cs typeface="Helvetica Neue"/>
            </a:rPr>
            <a:t>Agricoltura, Silvicoltura, Zootecnia</a:t>
          </a:r>
          <a:r>
            <a:rPr lang="it-IT" sz="1600" kern="1200" dirty="0">
              <a:solidFill>
                <a:srgbClr val="000000"/>
              </a:solidFill>
              <a:latin typeface="Helvetica Neue"/>
              <a:cs typeface="Helvetica Neue"/>
            </a:rPr>
            <a:t>”, “</a:t>
          </a:r>
          <a:r>
            <a:rPr lang="it-IT" sz="1600" b="1" kern="1200" dirty="0">
              <a:solidFill>
                <a:srgbClr val="000000"/>
              </a:solidFill>
              <a:latin typeface="Helvetica Neue"/>
              <a:cs typeface="Helvetica Neue"/>
            </a:rPr>
            <a:t>Viaggi, trasporti</a:t>
          </a:r>
          <a:r>
            <a:rPr lang="it-IT" sz="1600" kern="1200" dirty="0">
              <a:solidFill>
                <a:srgbClr val="000000"/>
              </a:solidFill>
              <a:latin typeface="Helvetica Neue"/>
              <a:cs typeface="Helvetica Neue"/>
            </a:rPr>
            <a:t>”.</a:t>
          </a:r>
        </a:p>
      </dsp:txBody>
      <dsp:txXfrm>
        <a:off x="59399" y="1823002"/>
        <a:ext cx="7116159"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78795-C5A1-48DD-90CE-EB0651342647}">
      <dsp:nvSpPr>
        <dsp:cNvPr id="0" name=""/>
        <dsp:cNvSpPr/>
      </dsp:nvSpPr>
      <dsp:spPr>
        <a:xfrm>
          <a:off x="0" y="0"/>
          <a:ext cx="7989404" cy="82368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Helvetica Neue"/>
              <a:cs typeface="Helvetica Neue"/>
            </a:rPr>
            <a:t>L’Emilia-Romagna detiene in Italia la seconda posizione per quanto riguarda la capacità espositiva installata avendo complessivamente 572.976 mq di superfici lorde coperte. </a:t>
          </a:r>
        </a:p>
      </dsp:txBody>
      <dsp:txXfrm>
        <a:off x="40209" y="40209"/>
        <a:ext cx="7908986" cy="743262"/>
      </dsp:txXfrm>
    </dsp:sp>
    <dsp:sp modelId="{B9900BA3-E4AE-4534-B071-0E916EBB63A7}">
      <dsp:nvSpPr>
        <dsp:cNvPr id="0" name=""/>
        <dsp:cNvSpPr/>
      </dsp:nvSpPr>
      <dsp:spPr>
        <a:xfrm>
          <a:off x="0" y="962917"/>
          <a:ext cx="7989404" cy="823680"/>
        </a:xfrm>
        <a:prstGeom prst="roundRect">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Helvetica Neue"/>
              <a:cs typeface="Helvetica Neue"/>
            </a:rPr>
            <a:t>In particolare in Emilia-Romagna i quartieri che ospitano (2018)  manifestazioni internazionali risultano 8 per, complessivamente, 527.338 mq coperti. </a:t>
          </a:r>
        </a:p>
      </dsp:txBody>
      <dsp:txXfrm>
        <a:off x="40209" y="1003126"/>
        <a:ext cx="7908986" cy="743262"/>
      </dsp:txXfrm>
    </dsp:sp>
    <dsp:sp modelId="{B395F7B6-A711-4E45-A830-674D25FD6CA7}">
      <dsp:nvSpPr>
        <dsp:cNvPr id="0" name=""/>
        <dsp:cNvSpPr/>
      </dsp:nvSpPr>
      <dsp:spPr>
        <a:xfrm>
          <a:off x="0" y="1913318"/>
          <a:ext cx="7989404" cy="823680"/>
        </a:xfrm>
        <a:prstGeom prst="roundRect">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Helvetica Neue"/>
              <a:cs typeface="Helvetica Neue"/>
            </a:rPr>
            <a:t>All’interno dei quartieri sono presenti complessivamente 66 sale convegni per un totale di circa 14.000 posti a sedere. Sono i </a:t>
          </a:r>
          <a:r>
            <a:rPr lang="it-IT" sz="1400" kern="1200" dirty="0" err="1">
              <a:latin typeface="Helvetica Neue"/>
              <a:cs typeface="Helvetica Neue"/>
            </a:rPr>
            <a:t>q.ri</a:t>
          </a:r>
          <a:r>
            <a:rPr lang="it-IT" sz="1400" kern="1200" dirty="0">
              <a:latin typeface="Helvetica Neue"/>
              <a:cs typeface="Helvetica Neue"/>
            </a:rPr>
            <a:t> di Rimini e Bologna a disporre più sale e di maggiori dimensioni (rispettivamente 24 e 19 per un totale di circa 6000 posti). </a:t>
          </a:r>
        </a:p>
      </dsp:txBody>
      <dsp:txXfrm>
        <a:off x="40209" y="1953527"/>
        <a:ext cx="7908986" cy="743262"/>
      </dsp:txXfrm>
    </dsp:sp>
    <dsp:sp modelId="{6476725B-C365-44AC-83A3-0FF29CDE84F8}">
      <dsp:nvSpPr>
        <dsp:cNvPr id="0" name=""/>
        <dsp:cNvSpPr/>
      </dsp:nvSpPr>
      <dsp:spPr>
        <a:xfrm>
          <a:off x="0" y="2863718"/>
          <a:ext cx="7989404" cy="823680"/>
        </a:xfrm>
        <a:prstGeom prst="round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Helvetica Neue"/>
              <a:cs typeface="Helvetica Neue"/>
            </a:rPr>
            <a:t>I quartieri fieristici di Bologna, Rimini, Parma e Forlì gestiscono, direttamente o attraverso controllate, anche strutture congressuali, fisicamente disgiunte all’area espositiva. Sono complessivamente 56 le sale presenti in queste strutture, per un totale di 29.180 posti</a:t>
          </a:r>
        </a:p>
      </dsp:txBody>
      <dsp:txXfrm>
        <a:off x="40209" y="2903927"/>
        <a:ext cx="7908986" cy="7432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E6267-AF43-44AE-A403-889E5B19CF8A}">
      <dsp:nvSpPr>
        <dsp:cNvPr id="0" name=""/>
        <dsp:cNvSpPr/>
      </dsp:nvSpPr>
      <dsp:spPr>
        <a:xfrm>
          <a:off x="0" y="8744"/>
          <a:ext cx="8018834" cy="114192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Helvetica Neue"/>
              <a:cs typeface="Helvetica Neue"/>
            </a:rPr>
            <a:t>Sono 88 le manifestazioni aventi qualifica internazionale (su 204 complessive) certificate ISO 25639:2008 in programma nel 2019, secondo il Calendario Fieristico Nazionale pubblicato Conferenza delle Regioni e Province Autonome.</a:t>
          </a:r>
        </a:p>
      </dsp:txBody>
      <dsp:txXfrm>
        <a:off x="55744" y="64488"/>
        <a:ext cx="7907346" cy="1030432"/>
      </dsp:txXfrm>
    </dsp:sp>
    <dsp:sp modelId="{427D3F37-DCF2-41C5-8CA1-E0E2599C2353}">
      <dsp:nvSpPr>
        <dsp:cNvPr id="0" name=""/>
        <dsp:cNvSpPr/>
      </dsp:nvSpPr>
      <dsp:spPr>
        <a:xfrm>
          <a:off x="0" y="1326344"/>
          <a:ext cx="8018834" cy="1141920"/>
        </a:xfrm>
        <a:prstGeom prst="roundRect">
          <a:avLst/>
        </a:prstGeom>
        <a:solidFill>
          <a:schemeClr val="accent3">
            <a:hueOff val="1355300"/>
            <a:satOff val="50000"/>
            <a:lumOff val="-7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Helvetica Neue"/>
              <a:cs typeface="Helvetica Neue"/>
            </a:rPr>
            <a:t>Si nota come l’adesione alla certificazione sia consistente nelle regioni con maggiore densità di eventi fieristici internazionali quali Lombardia, Emilia-Romagna e Veneto che nell’insieme costituiscono il 63% dell’offerta fieristica nazionale di manifestazioni con qualifica internazionale (129 totali) con 65 manifestazioni certificate.</a:t>
          </a:r>
        </a:p>
      </dsp:txBody>
      <dsp:txXfrm>
        <a:off x="55744" y="1382088"/>
        <a:ext cx="7907346" cy="1030432"/>
      </dsp:txXfrm>
    </dsp:sp>
    <dsp:sp modelId="{F7FD0DF2-9A8E-4154-AC71-B6BC9BA3518E}">
      <dsp:nvSpPr>
        <dsp:cNvPr id="0" name=""/>
        <dsp:cNvSpPr/>
      </dsp:nvSpPr>
      <dsp:spPr>
        <a:xfrm>
          <a:off x="0" y="2643944"/>
          <a:ext cx="8018834" cy="720814"/>
        </a:xfrm>
        <a:prstGeom prst="round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Helvetica Neue"/>
              <a:cs typeface="Helvetica Neue"/>
            </a:rPr>
            <a:t>Spicca, nel 2019, la Regione </a:t>
          </a:r>
          <a:r>
            <a:rPr lang="it-IT" sz="1600" kern="1200" dirty="0" err="1">
              <a:latin typeface="Helvetica Neue"/>
              <a:cs typeface="Helvetica Neue"/>
            </a:rPr>
            <a:t>Emila-Romagna</a:t>
          </a:r>
          <a:r>
            <a:rPr lang="it-IT" sz="1600" kern="1200" dirty="0">
              <a:latin typeface="Helvetica Neue"/>
              <a:cs typeface="Helvetica Neue"/>
            </a:rPr>
            <a:t> con il 74% di manifestazioni certificate e a seguire dal 40% dalla Lombardia e dal 36% del Veneto.</a:t>
          </a:r>
        </a:p>
      </dsp:txBody>
      <dsp:txXfrm>
        <a:off x="35187" y="2679131"/>
        <a:ext cx="7948460" cy="6504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1F38D3C-0922-1341-AE93-9DEDC387B4BF}" type="datetimeFigureOut">
              <a:rPr lang="it-IT" smtClean="0"/>
              <a:pPr/>
              <a:t>27/03/2020</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0D52B7E-0929-584E-9CEA-BCD78E206388}" type="slidenum">
              <a:rPr lang="it-IT" smtClean="0"/>
              <a:pPr/>
              <a:t>‹N›</a:t>
            </a:fld>
            <a:endParaRPr lang="it-IT"/>
          </a:p>
        </p:txBody>
      </p:sp>
    </p:spTree>
    <p:extLst>
      <p:ext uri="{BB962C8B-B14F-4D97-AF65-F5344CB8AC3E}">
        <p14:creationId xmlns:p14="http://schemas.microsoft.com/office/powerpoint/2010/main" val="52242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4CC8837-C49B-44B0-842A-E3580DC296D3}" type="datetimeFigureOut">
              <a:rPr lang="it-IT" smtClean="0"/>
              <a:pPr/>
              <a:t>27/03/2020</a:t>
            </a:fld>
            <a:endParaRPr lang="it-IT"/>
          </a:p>
        </p:txBody>
      </p:sp>
      <p:sp>
        <p:nvSpPr>
          <p:cNvPr id="4" name="Segnaposto immagin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D55C0D2-911E-4008-92CF-DE7538C6760E}" type="slidenum">
              <a:rPr lang="it-IT" smtClean="0"/>
              <a:pPr/>
              <a:t>‹N›</a:t>
            </a:fld>
            <a:endParaRPr lang="it-IT"/>
          </a:p>
        </p:txBody>
      </p:sp>
    </p:spTree>
    <p:extLst>
      <p:ext uri="{BB962C8B-B14F-4D97-AF65-F5344CB8AC3E}">
        <p14:creationId xmlns:p14="http://schemas.microsoft.com/office/powerpoint/2010/main" val="104220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17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18</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19</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20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3</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21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22</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23</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24</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25</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26</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27</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28</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29</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30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4</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31</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32</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33</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34</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35</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36</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37</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38</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39</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40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5</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41</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42</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55C0D2-911E-4008-92CF-DE7538C6760E}"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3C3770F-44E2-6543-BE94-90EF6AB5512B}" type="datetime1">
              <a:rPr lang="it-IT" smtClean="0"/>
              <a:pPr/>
              <a:t>27/03/2020</a:t>
            </a:fld>
            <a:endParaRPr lang="it-IT"/>
          </a:p>
        </p:txBody>
      </p:sp>
      <p:sp>
        <p:nvSpPr>
          <p:cNvPr id="5" name="Footer Placeholder 4"/>
          <p:cNvSpPr>
            <a:spLocks noGrp="1"/>
          </p:cNvSpPr>
          <p:nvPr>
            <p:ph type="ftr" sz="quarter" idx="11"/>
          </p:nvPr>
        </p:nvSpPr>
        <p:spPr/>
        <p:txBody>
          <a:bodyPr/>
          <a:lstStyle/>
          <a:p>
            <a:r>
              <a:rPr lang="it-IT"/>
              <a:t>Assessorato allo Sviluppo Economico della Regione Emilia Romagna | nets </a:t>
            </a:r>
          </a:p>
        </p:txBody>
      </p:sp>
      <p:sp>
        <p:nvSpPr>
          <p:cNvPr id="6" name="Slide Number Placeholder 5"/>
          <p:cNvSpPr>
            <a:spLocks noGrp="1"/>
          </p:cNvSpPr>
          <p:nvPr>
            <p:ph type="sldNum" sz="quarter" idx="12"/>
          </p:nvPr>
        </p:nvSpPr>
        <p:spPr/>
        <p:txBody>
          <a:bodyPr/>
          <a:lstStyle/>
          <a:p>
            <a:fld id="{1F217959-B4AA-4AB2-BAB5-76ADC1DE964D}" type="slidenum">
              <a:rPr lang="it-IT" smtClean="0"/>
              <a:pPr/>
              <a:t>‹N›</a:t>
            </a:fld>
            <a:endParaRPr lang="it-IT"/>
          </a:p>
        </p:txBody>
      </p:sp>
    </p:spTree>
    <p:extLst>
      <p:ext uri="{BB962C8B-B14F-4D97-AF65-F5344CB8AC3E}">
        <p14:creationId xmlns:p14="http://schemas.microsoft.com/office/powerpoint/2010/main" val="172941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9FF5C25-0CAF-1B4D-B106-1025DD4D4753}" type="datetime1">
              <a:rPr lang="it-IT" smtClean="0"/>
              <a:pPr/>
              <a:t>27/03/2020</a:t>
            </a:fld>
            <a:endParaRPr lang="it-IT"/>
          </a:p>
        </p:txBody>
      </p:sp>
      <p:sp>
        <p:nvSpPr>
          <p:cNvPr id="5" name="Footer Placeholder 4"/>
          <p:cNvSpPr>
            <a:spLocks noGrp="1"/>
          </p:cNvSpPr>
          <p:nvPr>
            <p:ph type="ftr" sz="quarter" idx="11"/>
          </p:nvPr>
        </p:nvSpPr>
        <p:spPr/>
        <p:txBody>
          <a:bodyPr/>
          <a:lstStyle/>
          <a:p>
            <a:r>
              <a:rPr lang="it-IT"/>
              <a:t>Assessorato allo Sviluppo Economico della Regione Emilia Romagna | nets </a:t>
            </a:r>
          </a:p>
        </p:txBody>
      </p:sp>
      <p:sp>
        <p:nvSpPr>
          <p:cNvPr id="6" name="Slide Number Placeholder 5"/>
          <p:cNvSpPr>
            <a:spLocks noGrp="1"/>
          </p:cNvSpPr>
          <p:nvPr>
            <p:ph type="sldNum" sz="quarter" idx="12"/>
          </p:nvPr>
        </p:nvSpPr>
        <p:spPr/>
        <p:txBody>
          <a:bodyPr/>
          <a:lstStyle/>
          <a:p>
            <a:fld id="{1F217959-B4AA-4AB2-BAB5-76ADC1DE964D}" type="slidenum">
              <a:rPr lang="it-IT" smtClean="0"/>
              <a:pPr/>
              <a:t>‹N›</a:t>
            </a:fld>
            <a:endParaRPr lang="it-IT"/>
          </a:p>
        </p:txBody>
      </p:sp>
    </p:spTree>
    <p:extLst>
      <p:ext uri="{BB962C8B-B14F-4D97-AF65-F5344CB8AC3E}">
        <p14:creationId xmlns:p14="http://schemas.microsoft.com/office/powerpoint/2010/main" val="311325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65C7933-FB32-7840-A7B0-0FA150BBBF80}" type="datetime1">
              <a:rPr lang="it-IT" smtClean="0"/>
              <a:pPr/>
              <a:t>27/03/2020</a:t>
            </a:fld>
            <a:endParaRPr lang="it-IT"/>
          </a:p>
        </p:txBody>
      </p:sp>
      <p:sp>
        <p:nvSpPr>
          <p:cNvPr id="5" name="Footer Placeholder 4"/>
          <p:cNvSpPr>
            <a:spLocks noGrp="1"/>
          </p:cNvSpPr>
          <p:nvPr>
            <p:ph type="ftr" sz="quarter" idx="11"/>
          </p:nvPr>
        </p:nvSpPr>
        <p:spPr/>
        <p:txBody>
          <a:bodyPr/>
          <a:lstStyle/>
          <a:p>
            <a:r>
              <a:rPr lang="it-IT"/>
              <a:t>Assessorato allo Sviluppo Economico della Regione Emilia Romagna | nets </a:t>
            </a:r>
          </a:p>
        </p:txBody>
      </p:sp>
      <p:sp>
        <p:nvSpPr>
          <p:cNvPr id="6" name="Slide Number Placeholder 5"/>
          <p:cNvSpPr>
            <a:spLocks noGrp="1"/>
          </p:cNvSpPr>
          <p:nvPr>
            <p:ph type="sldNum" sz="quarter" idx="12"/>
          </p:nvPr>
        </p:nvSpPr>
        <p:spPr>
          <a:xfrm>
            <a:off x="8403020" y="0"/>
            <a:ext cx="740979" cy="362607"/>
          </a:xfrm>
        </p:spPr>
        <p:txBody>
          <a:bodyPr/>
          <a:lstStyle>
            <a:lvl1pPr>
              <a:defRPr sz="3200" b="1"/>
            </a:lvl1pPr>
          </a:lstStyle>
          <a:p>
            <a:fld id="{1F217959-B4AA-4AB2-BAB5-76ADC1DE964D}" type="slidenum">
              <a:rPr lang="it-IT" smtClean="0"/>
              <a:pPr/>
              <a:t>‹N›</a:t>
            </a:fld>
            <a:endParaRPr lang="it-IT" dirty="0"/>
          </a:p>
        </p:txBody>
      </p:sp>
      <p:sp>
        <p:nvSpPr>
          <p:cNvPr id="7" name="Mezza cornice 6"/>
          <p:cNvSpPr/>
          <p:nvPr userDrawn="1"/>
        </p:nvSpPr>
        <p:spPr>
          <a:xfrm rot="5400000">
            <a:off x="8371153" y="-111238"/>
            <a:ext cx="669705" cy="877082"/>
          </a:xfrm>
          <a:prstGeom prst="halfFrame">
            <a:avLst>
              <a:gd name="adj1" fmla="val 134973"/>
              <a:gd name="adj2" fmla="val 33333"/>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0" name="Picture 2" descr="Immagine correlat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376" y="6196369"/>
            <a:ext cx="556753" cy="661631"/>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userDrawn="1"/>
        </p:nvSpPr>
        <p:spPr>
          <a:xfrm rot="16200000">
            <a:off x="-1843341" y="4750938"/>
            <a:ext cx="3877079" cy="400110"/>
          </a:xfrm>
          <a:prstGeom prst="rect">
            <a:avLst/>
          </a:prstGeom>
          <a:noFill/>
        </p:spPr>
        <p:txBody>
          <a:bodyPr wrap="square" rtlCol="0">
            <a:spAutoFit/>
          </a:bodyPr>
          <a:lstStyle/>
          <a:p>
            <a:r>
              <a:rPr lang="it-IT" sz="2000" dirty="0"/>
              <a:t>net</a:t>
            </a:r>
            <a:r>
              <a:rPr lang="it-IT" sz="2000" dirty="0">
                <a:solidFill>
                  <a:srgbClr val="00B0F0"/>
                </a:solidFill>
              </a:rPr>
              <a:t>s</a:t>
            </a:r>
            <a:r>
              <a:rPr lang="it-IT" sz="1200" dirty="0"/>
              <a:t>  </a:t>
            </a:r>
            <a:r>
              <a:rPr lang="it-IT" sz="1400" dirty="0"/>
              <a:t>Osservatorio Fiere della Regione  ER</a:t>
            </a:r>
          </a:p>
        </p:txBody>
      </p:sp>
    </p:spTree>
    <p:extLst>
      <p:ext uri="{BB962C8B-B14F-4D97-AF65-F5344CB8AC3E}">
        <p14:creationId xmlns:p14="http://schemas.microsoft.com/office/powerpoint/2010/main" val="132529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D68C347-0F0B-1B49-A9B0-C61536A61AD8}" type="datetime1">
              <a:rPr lang="it-IT" smtClean="0"/>
              <a:pPr/>
              <a:t>27/03/2020</a:t>
            </a:fld>
            <a:endParaRPr lang="it-IT"/>
          </a:p>
        </p:txBody>
      </p:sp>
      <p:sp>
        <p:nvSpPr>
          <p:cNvPr id="6" name="Footer Placeholder 5"/>
          <p:cNvSpPr>
            <a:spLocks noGrp="1"/>
          </p:cNvSpPr>
          <p:nvPr>
            <p:ph type="ftr" sz="quarter" idx="11"/>
          </p:nvPr>
        </p:nvSpPr>
        <p:spPr/>
        <p:txBody>
          <a:bodyPr/>
          <a:lstStyle/>
          <a:p>
            <a:r>
              <a:rPr lang="it-IT"/>
              <a:t>Assessorato allo Sviluppo Economico della Regione Emilia Romagna | nets </a:t>
            </a:r>
          </a:p>
        </p:txBody>
      </p:sp>
      <p:sp>
        <p:nvSpPr>
          <p:cNvPr id="7" name="Slide Number Placeholder 6"/>
          <p:cNvSpPr>
            <a:spLocks noGrp="1"/>
          </p:cNvSpPr>
          <p:nvPr>
            <p:ph type="sldNum" sz="quarter" idx="12"/>
          </p:nvPr>
        </p:nvSpPr>
        <p:spPr/>
        <p:txBody>
          <a:bodyPr/>
          <a:lstStyle/>
          <a:p>
            <a:fld id="{1F217959-B4AA-4AB2-BAB5-76ADC1DE964D}" type="slidenum">
              <a:rPr lang="it-IT" smtClean="0"/>
              <a:pPr/>
              <a:t>‹N›</a:t>
            </a:fld>
            <a:endParaRPr lang="it-IT"/>
          </a:p>
        </p:txBody>
      </p:sp>
      <p:sp>
        <p:nvSpPr>
          <p:cNvPr id="8" name="Rettangolo 7"/>
          <p:cNvSpPr/>
          <p:nvPr userDrawn="1"/>
        </p:nvSpPr>
        <p:spPr>
          <a:xfrm>
            <a:off x="8653160" y="0"/>
            <a:ext cx="490840" cy="369332"/>
          </a:xfrm>
          <a:prstGeom prst="rect">
            <a:avLst/>
          </a:prstGeom>
        </p:spPr>
        <p:txBody>
          <a:bodyPr wrap="none">
            <a:spAutoFit/>
          </a:bodyPr>
          <a:lstStyle/>
          <a:p>
            <a:fld id="{1F217959-B4AA-4AB2-BAB5-76ADC1DE964D}" type="slidenum">
              <a:rPr lang="it-IT" smtClean="0"/>
              <a:pPr/>
              <a:t>‹N›</a:t>
            </a:fld>
            <a:endParaRPr lang="it-IT" dirty="0"/>
          </a:p>
        </p:txBody>
      </p:sp>
    </p:spTree>
    <p:extLst>
      <p:ext uri="{BB962C8B-B14F-4D97-AF65-F5344CB8AC3E}">
        <p14:creationId xmlns:p14="http://schemas.microsoft.com/office/powerpoint/2010/main" val="343001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2570F5F-AFE9-324B-997A-5DE3B4A09ED6}" type="datetime1">
              <a:rPr lang="it-IT" smtClean="0"/>
              <a:pPr/>
              <a:t>27/03/2020</a:t>
            </a:fld>
            <a:endParaRPr lang="it-IT"/>
          </a:p>
        </p:txBody>
      </p:sp>
      <p:sp>
        <p:nvSpPr>
          <p:cNvPr id="8" name="Footer Placeholder 7"/>
          <p:cNvSpPr>
            <a:spLocks noGrp="1"/>
          </p:cNvSpPr>
          <p:nvPr>
            <p:ph type="ftr" sz="quarter" idx="11"/>
          </p:nvPr>
        </p:nvSpPr>
        <p:spPr/>
        <p:txBody>
          <a:bodyPr/>
          <a:lstStyle/>
          <a:p>
            <a:r>
              <a:rPr lang="it-IT"/>
              <a:t>Assessorato allo Sviluppo Economico della Regione Emilia Romagna | nets </a:t>
            </a:r>
          </a:p>
        </p:txBody>
      </p:sp>
      <p:sp>
        <p:nvSpPr>
          <p:cNvPr id="9" name="Slide Number Placeholder 8"/>
          <p:cNvSpPr>
            <a:spLocks noGrp="1"/>
          </p:cNvSpPr>
          <p:nvPr>
            <p:ph type="sldNum" sz="quarter" idx="12"/>
          </p:nvPr>
        </p:nvSpPr>
        <p:spPr/>
        <p:txBody>
          <a:bodyPr/>
          <a:lstStyle/>
          <a:p>
            <a:fld id="{1F217959-B4AA-4AB2-BAB5-76ADC1DE964D}" type="slidenum">
              <a:rPr lang="it-IT" smtClean="0"/>
              <a:pPr/>
              <a:t>‹N›</a:t>
            </a:fld>
            <a:endParaRPr lang="it-IT"/>
          </a:p>
        </p:txBody>
      </p:sp>
    </p:spTree>
    <p:extLst>
      <p:ext uri="{BB962C8B-B14F-4D97-AF65-F5344CB8AC3E}">
        <p14:creationId xmlns:p14="http://schemas.microsoft.com/office/powerpoint/2010/main" val="244403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B19F685-F7C5-5D44-8B80-57278C2B3D7D}" type="datetime1">
              <a:rPr lang="it-IT" smtClean="0"/>
              <a:pPr/>
              <a:t>27/03/2020</a:t>
            </a:fld>
            <a:endParaRPr lang="it-IT"/>
          </a:p>
        </p:txBody>
      </p:sp>
      <p:sp>
        <p:nvSpPr>
          <p:cNvPr id="4" name="Footer Placeholder 3"/>
          <p:cNvSpPr>
            <a:spLocks noGrp="1"/>
          </p:cNvSpPr>
          <p:nvPr>
            <p:ph type="ftr" sz="quarter" idx="11"/>
          </p:nvPr>
        </p:nvSpPr>
        <p:spPr/>
        <p:txBody>
          <a:bodyPr/>
          <a:lstStyle/>
          <a:p>
            <a:r>
              <a:rPr lang="it-IT"/>
              <a:t>Assessorato allo Sviluppo Economico della Regione Emilia Romagna | nets </a:t>
            </a:r>
          </a:p>
        </p:txBody>
      </p:sp>
      <p:sp>
        <p:nvSpPr>
          <p:cNvPr id="5" name="Slide Number Placeholder 4"/>
          <p:cNvSpPr>
            <a:spLocks noGrp="1"/>
          </p:cNvSpPr>
          <p:nvPr>
            <p:ph type="sldNum" sz="quarter" idx="12"/>
          </p:nvPr>
        </p:nvSpPr>
        <p:spPr/>
        <p:txBody>
          <a:bodyPr/>
          <a:lstStyle/>
          <a:p>
            <a:fld id="{1F217959-B4AA-4AB2-BAB5-76ADC1DE964D}" type="slidenum">
              <a:rPr lang="it-IT" smtClean="0"/>
              <a:pPr/>
              <a:t>‹N›</a:t>
            </a:fld>
            <a:endParaRPr lang="it-IT"/>
          </a:p>
        </p:txBody>
      </p:sp>
    </p:spTree>
    <p:extLst>
      <p:ext uri="{BB962C8B-B14F-4D97-AF65-F5344CB8AC3E}">
        <p14:creationId xmlns:p14="http://schemas.microsoft.com/office/powerpoint/2010/main" val="223683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9EE72-D14F-2346-87C9-EFC60BF64368}" type="datetime1">
              <a:rPr lang="it-IT" smtClean="0"/>
              <a:pPr/>
              <a:t>27/03/2020</a:t>
            </a:fld>
            <a:endParaRPr lang="it-IT"/>
          </a:p>
        </p:txBody>
      </p:sp>
      <p:sp>
        <p:nvSpPr>
          <p:cNvPr id="3" name="Footer Placeholder 2"/>
          <p:cNvSpPr>
            <a:spLocks noGrp="1"/>
          </p:cNvSpPr>
          <p:nvPr>
            <p:ph type="ftr" sz="quarter" idx="11"/>
          </p:nvPr>
        </p:nvSpPr>
        <p:spPr/>
        <p:txBody>
          <a:bodyPr/>
          <a:lstStyle/>
          <a:p>
            <a:r>
              <a:rPr lang="it-IT"/>
              <a:t>Assessorato allo Sviluppo Economico della Regione Emilia Romagna | nets </a:t>
            </a:r>
          </a:p>
        </p:txBody>
      </p:sp>
      <p:sp>
        <p:nvSpPr>
          <p:cNvPr id="4" name="Slide Number Placeholder 3"/>
          <p:cNvSpPr>
            <a:spLocks noGrp="1"/>
          </p:cNvSpPr>
          <p:nvPr>
            <p:ph type="sldNum" sz="quarter" idx="12"/>
          </p:nvPr>
        </p:nvSpPr>
        <p:spPr/>
        <p:txBody>
          <a:bodyPr/>
          <a:lstStyle/>
          <a:p>
            <a:fld id="{1F217959-B4AA-4AB2-BAB5-76ADC1DE964D}" type="slidenum">
              <a:rPr lang="it-IT" smtClean="0"/>
              <a:pPr/>
              <a:t>‹N›</a:t>
            </a:fld>
            <a:endParaRPr lang="it-IT"/>
          </a:p>
        </p:txBody>
      </p:sp>
    </p:spTree>
    <p:extLst>
      <p:ext uri="{BB962C8B-B14F-4D97-AF65-F5344CB8AC3E}">
        <p14:creationId xmlns:p14="http://schemas.microsoft.com/office/powerpoint/2010/main" val="416612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FA1304F-53E2-3F42-8C21-1439629602D8}" type="datetime1">
              <a:rPr lang="it-IT" smtClean="0"/>
              <a:pPr/>
              <a:t>27/03/2020</a:t>
            </a:fld>
            <a:endParaRPr lang="it-IT"/>
          </a:p>
        </p:txBody>
      </p:sp>
      <p:sp>
        <p:nvSpPr>
          <p:cNvPr id="6" name="Footer Placeholder 5"/>
          <p:cNvSpPr>
            <a:spLocks noGrp="1"/>
          </p:cNvSpPr>
          <p:nvPr>
            <p:ph type="ftr" sz="quarter" idx="11"/>
          </p:nvPr>
        </p:nvSpPr>
        <p:spPr/>
        <p:txBody>
          <a:bodyPr/>
          <a:lstStyle/>
          <a:p>
            <a:r>
              <a:rPr lang="it-IT"/>
              <a:t>Assessorato allo Sviluppo Economico della Regione Emilia Romagna | nets </a:t>
            </a:r>
          </a:p>
        </p:txBody>
      </p:sp>
      <p:sp>
        <p:nvSpPr>
          <p:cNvPr id="7" name="Slide Number Placeholder 6"/>
          <p:cNvSpPr>
            <a:spLocks noGrp="1"/>
          </p:cNvSpPr>
          <p:nvPr>
            <p:ph type="sldNum" sz="quarter" idx="12"/>
          </p:nvPr>
        </p:nvSpPr>
        <p:spPr/>
        <p:txBody>
          <a:bodyPr/>
          <a:lstStyle/>
          <a:p>
            <a:fld id="{1F217959-B4AA-4AB2-BAB5-76ADC1DE964D}" type="slidenum">
              <a:rPr lang="it-IT" smtClean="0"/>
              <a:pPr/>
              <a:t>‹N›</a:t>
            </a:fld>
            <a:endParaRPr lang="it-IT"/>
          </a:p>
        </p:txBody>
      </p:sp>
      <p:sp>
        <p:nvSpPr>
          <p:cNvPr id="10" name="Slide Number Placeholder 5"/>
          <p:cNvSpPr txBox="1">
            <a:spLocks/>
          </p:cNvSpPr>
          <p:nvPr userDrawn="1"/>
        </p:nvSpPr>
        <p:spPr>
          <a:xfrm>
            <a:off x="8403020" y="0"/>
            <a:ext cx="740979" cy="362607"/>
          </a:xfrm>
          <a:prstGeom prst="rect">
            <a:avLst/>
          </a:prstGeom>
        </p:spPr>
        <p:txBody>
          <a:bodyPr vert="horz" lIns="91440" tIns="45720" rIns="91440" bIns="45720" rtlCol="0" anchor="ctr"/>
          <a:lstStyle>
            <a:defPPr>
              <a:defRPr lang="en-US"/>
            </a:defPPr>
            <a:lvl1pPr marL="0" algn="r" defTabSz="457200" rtl="0" eaLnBrk="1" latinLnBrk="0" hangingPunct="1">
              <a:defRPr sz="32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217959-B4AA-4AB2-BAB5-76ADC1DE964D}" type="slidenum">
              <a:rPr lang="it-IT" smtClean="0"/>
              <a:pPr/>
              <a:t>‹N›</a:t>
            </a:fld>
            <a:endParaRPr lang="it-IT" dirty="0"/>
          </a:p>
        </p:txBody>
      </p:sp>
      <p:sp>
        <p:nvSpPr>
          <p:cNvPr id="11" name="Mezza cornice 10"/>
          <p:cNvSpPr/>
          <p:nvPr userDrawn="1"/>
        </p:nvSpPr>
        <p:spPr>
          <a:xfrm rot="5400000">
            <a:off x="8371153" y="-111238"/>
            <a:ext cx="669705" cy="877082"/>
          </a:xfrm>
          <a:prstGeom prst="halfFrame">
            <a:avLst>
              <a:gd name="adj1" fmla="val 134973"/>
              <a:gd name="adj2" fmla="val 33333"/>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CasellaDiTesto 11"/>
          <p:cNvSpPr txBox="1"/>
          <p:nvPr userDrawn="1"/>
        </p:nvSpPr>
        <p:spPr>
          <a:xfrm rot="16200000">
            <a:off x="-1843341" y="4750938"/>
            <a:ext cx="3877079" cy="400110"/>
          </a:xfrm>
          <a:prstGeom prst="rect">
            <a:avLst/>
          </a:prstGeom>
          <a:noFill/>
        </p:spPr>
        <p:txBody>
          <a:bodyPr wrap="square" rtlCol="0">
            <a:spAutoFit/>
          </a:bodyPr>
          <a:lstStyle/>
          <a:p>
            <a:r>
              <a:rPr lang="it-IT" sz="2000" dirty="0"/>
              <a:t>net</a:t>
            </a:r>
            <a:r>
              <a:rPr lang="it-IT" sz="2000" dirty="0">
                <a:solidFill>
                  <a:srgbClr val="00B0F0"/>
                </a:solidFill>
              </a:rPr>
              <a:t>s</a:t>
            </a:r>
            <a:r>
              <a:rPr lang="it-IT" sz="1200" dirty="0"/>
              <a:t>  </a:t>
            </a:r>
            <a:r>
              <a:rPr lang="it-IT" sz="1400" dirty="0"/>
              <a:t>Osservatorio Fiere della Regione  ER</a:t>
            </a:r>
          </a:p>
        </p:txBody>
      </p:sp>
      <p:pic>
        <p:nvPicPr>
          <p:cNvPr id="13" name="Picture 2" descr="Immagine correlat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6376" y="6196369"/>
            <a:ext cx="556753" cy="66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25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D52508-6A9C-2D44-A41B-AB610BBDE26F}" type="datetime1">
              <a:rPr lang="it-IT" smtClean="0"/>
              <a:pPr/>
              <a:t>27/03/2020</a:t>
            </a:fld>
            <a:endParaRPr lang="it-IT"/>
          </a:p>
        </p:txBody>
      </p:sp>
      <p:sp>
        <p:nvSpPr>
          <p:cNvPr id="6" name="Footer Placeholder 5"/>
          <p:cNvSpPr>
            <a:spLocks noGrp="1"/>
          </p:cNvSpPr>
          <p:nvPr>
            <p:ph type="ftr" sz="quarter" idx="11"/>
          </p:nvPr>
        </p:nvSpPr>
        <p:spPr/>
        <p:txBody>
          <a:bodyPr/>
          <a:lstStyle/>
          <a:p>
            <a:r>
              <a:rPr lang="it-IT"/>
              <a:t>Assessorato allo Sviluppo Economico della Regione Emilia Romagna | nets </a:t>
            </a:r>
          </a:p>
        </p:txBody>
      </p:sp>
      <p:sp>
        <p:nvSpPr>
          <p:cNvPr id="8" name="Rettangolo 7"/>
          <p:cNvSpPr/>
          <p:nvPr userDrawn="1"/>
        </p:nvSpPr>
        <p:spPr>
          <a:xfrm>
            <a:off x="8653160" y="12402"/>
            <a:ext cx="490840" cy="369332"/>
          </a:xfrm>
          <a:prstGeom prst="rect">
            <a:avLst/>
          </a:prstGeom>
        </p:spPr>
        <p:txBody>
          <a:bodyPr wrap="none">
            <a:spAutoFit/>
          </a:bodyPr>
          <a:lstStyle/>
          <a:p>
            <a:fld id="{1F217959-B4AA-4AB2-BAB5-76ADC1DE964D}" type="slidenum">
              <a:rPr lang="it-IT" smtClean="0"/>
              <a:pPr/>
              <a:t>‹N›</a:t>
            </a:fld>
            <a:endParaRPr lang="it-IT" dirty="0"/>
          </a:p>
        </p:txBody>
      </p:sp>
    </p:spTree>
    <p:extLst>
      <p:ext uri="{BB962C8B-B14F-4D97-AF65-F5344CB8AC3E}">
        <p14:creationId xmlns:p14="http://schemas.microsoft.com/office/powerpoint/2010/main" val="384656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48BF045-53D6-CE46-BEF7-2A3F1E465071}" type="datetime1">
              <a:rPr lang="it-IT" smtClean="0"/>
              <a:pPr/>
              <a:t>27/03/2020</a:t>
            </a:fld>
            <a:endParaRPr lang="it-IT"/>
          </a:p>
        </p:txBody>
      </p:sp>
      <p:sp>
        <p:nvSpPr>
          <p:cNvPr id="5" name="Footer Placeholder 4"/>
          <p:cNvSpPr>
            <a:spLocks noGrp="1"/>
          </p:cNvSpPr>
          <p:nvPr>
            <p:ph type="ftr" sz="quarter" idx="11"/>
          </p:nvPr>
        </p:nvSpPr>
        <p:spPr/>
        <p:txBody>
          <a:bodyPr/>
          <a:lstStyle/>
          <a:p>
            <a:r>
              <a:rPr lang="it-IT"/>
              <a:t>Assessorato allo Sviluppo Economico della Regione Emilia Romagna | nets </a:t>
            </a:r>
          </a:p>
        </p:txBody>
      </p:sp>
      <p:sp>
        <p:nvSpPr>
          <p:cNvPr id="6" name="Slide Number Placeholder 5"/>
          <p:cNvSpPr>
            <a:spLocks noGrp="1"/>
          </p:cNvSpPr>
          <p:nvPr>
            <p:ph type="sldNum" sz="quarter" idx="12"/>
          </p:nvPr>
        </p:nvSpPr>
        <p:spPr/>
        <p:txBody>
          <a:bodyPr/>
          <a:lstStyle/>
          <a:p>
            <a:fld id="{1F217959-B4AA-4AB2-BAB5-76ADC1DE964D}" type="slidenum">
              <a:rPr lang="it-IT" smtClean="0"/>
              <a:pPr/>
              <a:t>‹N›</a:t>
            </a:fld>
            <a:endParaRPr lang="it-IT"/>
          </a:p>
        </p:txBody>
      </p:sp>
    </p:spTree>
    <p:extLst>
      <p:ext uri="{BB962C8B-B14F-4D97-AF65-F5344CB8AC3E}">
        <p14:creationId xmlns:p14="http://schemas.microsoft.com/office/powerpoint/2010/main" val="56509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D3E8C-D3F2-934D-BE76-292B7742FE03}" type="datetime1">
              <a:rPr lang="it-IT" smtClean="0"/>
              <a:pPr/>
              <a:t>27/03/2020</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Assessorato allo Sviluppo Economico della Regione Emilia Romagna | nets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17959-B4AA-4AB2-BAB5-76ADC1DE964D}" type="slidenum">
              <a:rPr lang="it-IT" smtClean="0"/>
              <a:pPr/>
              <a:t>‹N›</a:t>
            </a:fld>
            <a:endParaRPr lang="it-IT"/>
          </a:p>
        </p:txBody>
      </p:sp>
    </p:spTree>
    <p:extLst>
      <p:ext uri="{BB962C8B-B14F-4D97-AF65-F5344CB8AC3E}">
        <p14:creationId xmlns:p14="http://schemas.microsoft.com/office/powerpoint/2010/main" val="176136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8.png"/><Relationship Id="rId7" Type="http://schemas.openxmlformats.org/officeDocument/2006/relationships/diagramData" Target="../diagrams/data3.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3.xml"/><Relationship Id="rId5" Type="http://schemas.openxmlformats.org/officeDocument/2006/relationships/image" Target="../media/image7.png"/><Relationship Id="rId10" Type="http://schemas.openxmlformats.org/officeDocument/2006/relationships/diagramColors" Target="../diagrams/colors3.xml"/><Relationship Id="rId4" Type="http://schemas.openxmlformats.org/officeDocument/2006/relationships/image" Target="../media/image6.png"/><Relationship Id="rId9"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8.png"/><Relationship Id="rId7" Type="http://schemas.openxmlformats.org/officeDocument/2006/relationships/diagramData" Target="../diagrams/data4.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4.xml"/><Relationship Id="rId5" Type="http://schemas.openxmlformats.org/officeDocument/2006/relationships/image" Target="../media/image7.png"/><Relationship Id="rId10" Type="http://schemas.openxmlformats.org/officeDocument/2006/relationships/diagramColors" Target="../diagrams/colors4.xml"/><Relationship Id="rId4" Type="http://schemas.openxmlformats.org/officeDocument/2006/relationships/image" Target="../media/image6.png"/><Relationship Id="rId9"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8.png"/><Relationship Id="rId7" Type="http://schemas.openxmlformats.org/officeDocument/2006/relationships/diagramData" Target="../diagrams/data5.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5.xml"/><Relationship Id="rId5" Type="http://schemas.openxmlformats.org/officeDocument/2006/relationships/image" Target="../media/image7.png"/><Relationship Id="rId10" Type="http://schemas.openxmlformats.org/officeDocument/2006/relationships/diagramColors" Target="../diagrams/colors5.xml"/><Relationship Id="rId4" Type="http://schemas.openxmlformats.org/officeDocument/2006/relationships/image" Target="../media/image6.png"/><Relationship Id="rId9"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8.png"/><Relationship Id="rId7" Type="http://schemas.openxmlformats.org/officeDocument/2006/relationships/diagramData" Target="../diagrams/data6.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6.xml"/><Relationship Id="rId5" Type="http://schemas.openxmlformats.org/officeDocument/2006/relationships/image" Target="../media/image7.png"/><Relationship Id="rId10" Type="http://schemas.openxmlformats.org/officeDocument/2006/relationships/diagramColors" Target="../diagrams/colors6.xml"/><Relationship Id="rId4" Type="http://schemas.openxmlformats.org/officeDocument/2006/relationships/image" Target="../media/image6.png"/><Relationship Id="rId9"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image" Target="../media/image8.png"/><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notesSlide" Target="../notesSlides/notesSlide6.xml"/><Relationship Id="rId16" Type="http://schemas.microsoft.com/office/2007/relationships/diagramDrawing" Target="../diagrams/drawing2.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7.pn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p:cNvPicPr>
            <a:picLocks noChangeAspect="1"/>
          </p:cNvPicPr>
          <p:nvPr/>
        </p:nvPicPr>
        <p:blipFill>
          <a:blip r:embed="rId2" cstate="print"/>
          <a:stretch>
            <a:fillRect/>
          </a:stretch>
        </p:blipFill>
        <p:spPr>
          <a:xfrm>
            <a:off x="-735522" y="-42336"/>
            <a:ext cx="10437956" cy="6087531"/>
          </a:xfrm>
          <a:prstGeom prst="rect">
            <a:avLst/>
          </a:prstGeom>
        </p:spPr>
      </p:pic>
      <p:pic>
        <p:nvPicPr>
          <p:cNvPr id="26" name="Immagine 25"/>
          <p:cNvPicPr>
            <a:picLocks noChangeAspect="1"/>
          </p:cNvPicPr>
          <p:nvPr/>
        </p:nvPicPr>
        <p:blipFill>
          <a:blip r:embed="rId3" cstate="print"/>
          <a:stretch>
            <a:fillRect/>
          </a:stretch>
        </p:blipFill>
        <p:spPr>
          <a:xfrm>
            <a:off x="0" y="5981704"/>
            <a:ext cx="9144000" cy="952499"/>
          </a:xfrm>
          <a:prstGeom prst="rect">
            <a:avLst/>
          </a:prstGeom>
        </p:spPr>
      </p:pic>
      <p:sp>
        <p:nvSpPr>
          <p:cNvPr id="29" name="CasellaDiTesto 28"/>
          <p:cNvSpPr txBox="1"/>
          <p:nvPr/>
        </p:nvSpPr>
        <p:spPr>
          <a:xfrm>
            <a:off x="50802" y="6547133"/>
            <a:ext cx="2685355" cy="276999"/>
          </a:xfrm>
          <a:prstGeom prst="rect">
            <a:avLst/>
          </a:prstGeom>
          <a:noFill/>
        </p:spPr>
        <p:txBody>
          <a:bodyPr wrap="square" rtlCol="0">
            <a:spAutoFit/>
          </a:bodyPr>
          <a:lstStyle/>
          <a:p>
            <a:r>
              <a:rPr lang="it-IT" sz="1200" i="1" dirty="0">
                <a:solidFill>
                  <a:schemeClr val="bg1"/>
                </a:solidFill>
              </a:rPr>
              <a:t>Bologna, dicembre 2019</a:t>
            </a:r>
          </a:p>
        </p:txBody>
      </p:sp>
      <p:pic>
        <p:nvPicPr>
          <p:cNvPr id="30" name="Immagine 29"/>
          <p:cNvPicPr>
            <a:picLocks noChangeAspect="1"/>
          </p:cNvPicPr>
          <p:nvPr/>
        </p:nvPicPr>
        <p:blipFill>
          <a:blip r:embed="rId4" cstate="print"/>
          <a:stretch>
            <a:fillRect/>
          </a:stretch>
        </p:blipFill>
        <p:spPr>
          <a:xfrm>
            <a:off x="2478661" y="2753540"/>
            <a:ext cx="3797603" cy="4227196"/>
          </a:xfrm>
          <a:prstGeom prst="rect">
            <a:avLst/>
          </a:prstGeom>
        </p:spPr>
      </p:pic>
      <p:pic>
        <p:nvPicPr>
          <p:cNvPr id="31" name="Immagine 30"/>
          <p:cNvPicPr>
            <a:picLocks noChangeAspect="1"/>
          </p:cNvPicPr>
          <p:nvPr/>
        </p:nvPicPr>
        <p:blipFill>
          <a:blip r:embed="rId5" cstate="print"/>
          <a:stretch>
            <a:fillRect/>
          </a:stretch>
        </p:blipFill>
        <p:spPr>
          <a:xfrm>
            <a:off x="8841096" y="0"/>
            <a:ext cx="318680" cy="6858000"/>
          </a:xfrm>
          <a:prstGeom prst="rect">
            <a:avLst/>
          </a:prstGeom>
        </p:spPr>
      </p:pic>
      <p:pic>
        <p:nvPicPr>
          <p:cNvPr id="32" name="Immagine 31"/>
          <p:cNvPicPr>
            <a:picLocks noChangeAspect="1"/>
          </p:cNvPicPr>
          <p:nvPr/>
        </p:nvPicPr>
        <p:blipFill>
          <a:blip r:embed="rId6" cstate="print"/>
          <a:stretch>
            <a:fillRect/>
          </a:stretch>
        </p:blipFill>
        <p:spPr>
          <a:xfrm>
            <a:off x="2555012" y="147383"/>
            <a:ext cx="3644900" cy="520700"/>
          </a:xfrm>
          <a:prstGeom prst="rect">
            <a:avLst/>
          </a:prstGeom>
        </p:spPr>
      </p:pic>
      <p:sp>
        <p:nvSpPr>
          <p:cNvPr id="33" name="CasellaDiTesto 32">
            <a:extLst>
              <a:ext uri="{FF2B5EF4-FFF2-40B4-BE49-F238E27FC236}">
                <a16:creationId xmlns:a16="http://schemas.microsoft.com/office/drawing/2014/main" id="{9842879F-9402-403D-B638-13E32B8D9A79}"/>
              </a:ext>
            </a:extLst>
          </p:cNvPr>
          <p:cNvSpPr txBox="1"/>
          <p:nvPr/>
        </p:nvSpPr>
        <p:spPr>
          <a:xfrm>
            <a:off x="536134" y="1083506"/>
            <a:ext cx="7682657" cy="1446550"/>
          </a:xfrm>
          <a:prstGeom prst="rect">
            <a:avLst/>
          </a:prstGeom>
          <a:noFill/>
        </p:spPr>
        <p:txBody>
          <a:bodyPr wrap="square" rtlCol="0" anchor="t">
            <a:spAutoFit/>
          </a:bodyPr>
          <a:lstStyle/>
          <a:p>
            <a:pPr algn="ctr"/>
            <a:r>
              <a:rPr lang="it-IT" sz="3200" b="1" dirty="0">
                <a:latin typeface="Helvetica Neue"/>
                <a:cs typeface="Helvetica Neue"/>
              </a:rPr>
              <a:t>L’ATTIVITA’ FIERISTICA</a:t>
            </a:r>
          </a:p>
          <a:p>
            <a:pPr algn="ctr"/>
            <a:r>
              <a:rPr lang="it-IT" sz="3200" b="1" dirty="0">
                <a:latin typeface="Helvetica Neue"/>
                <a:cs typeface="Helvetica Neue"/>
              </a:rPr>
              <a:t>IN EMILIA-ROMAGNA</a:t>
            </a:r>
          </a:p>
          <a:p>
            <a:pPr algn="ctr"/>
            <a:r>
              <a:rPr lang="it-IT" sz="2400" dirty="0">
                <a:latin typeface="Helvetica Neue"/>
                <a:cs typeface="Helvetica Neue"/>
              </a:rPr>
              <a:t>RAPPORTO 2016-2017-2018 </a:t>
            </a:r>
          </a:p>
        </p:txBody>
      </p:sp>
      <p:pic>
        <p:nvPicPr>
          <p:cNvPr id="36" name="Immagine 35"/>
          <p:cNvPicPr>
            <a:picLocks noChangeAspect="1"/>
          </p:cNvPicPr>
          <p:nvPr/>
        </p:nvPicPr>
        <p:blipFill>
          <a:blip r:embed="rId7" cstate="print"/>
          <a:stretch>
            <a:fillRect/>
          </a:stretch>
        </p:blipFill>
        <p:spPr>
          <a:xfrm>
            <a:off x="2453412" y="670983"/>
            <a:ext cx="3848100" cy="673100"/>
          </a:xfrm>
          <a:prstGeom prst="rect">
            <a:avLst/>
          </a:prstGeom>
        </p:spPr>
      </p:pic>
      <p:sp>
        <p:nvSpPr>
          <p:cNvPr id="37" name="Rettangolo 36"/>
          <p:cNvSpPr/>
          <p:nvPr/>
        </p:nvSpPr>
        <p:spPr>
          <a:xfrm>
            <a:off x="2812046" y="5123934"/>
            <a:ext cx="3130832" cy="707886"/>
          </a:xfrm>
          <a:prstGeom prst="rect">
            <a:avLst/>
          </a:prstGeom>
        </p:spPr>
        <p:txBody>
          <a:bodyPr wrap="none">
            <a:spAutoFit/>
          </a:bodyPr>
          <a:lstStyle/>
          <a:p>
            <a:pPr algn="ctr"/>
            <a:r>
              <a:rPr lang="it-IT" sz="4000" b="1" i="1" dirty="0">
                <a:solidFill>
                  <a:schemeClr val="bg1"/>
                </a:solidFill>
              </a:rPr>
              <a:t>ABSTRACT</a:t>
            </a:r>
          </a:p>
        </p:txBody>
      </p:sp>
    </p:spTree>
    <p:extLst>
      <p:ext uri="{BB962C8B-B14F-4D97-AF65-F5344CB8AC3E}">
        <p14:creationId xmlns:p14="http://schemas.microsoft.com/office/powerpoint/2010/main" val="1905501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DELLA REGIONE</a:t>
            </a:r>
          </a:p>
          <a:p>
            <a:pPr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EMILIA-ROMAGNA  </a:t>
            </a: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b="1" dirty="0">
              <a:ln w="0"/>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IL MERCATO FIERISTICO DELL’EMILIA-ROMAGNA</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pic>
        <p:nvPicPr>
          <p:cNvPr id="11" name="Immagine 10">
            <a:extLst>
              <a:ext uri="{FF2B5EF4-FFF2-40B4-BE49-F238E27FC236}">
                <a16:creationId xmlns:a16="http://schemas.microsoft.com/office/drawing/2014/main" id="{8E1E5091-CF09-4BFD-A935-F05773F4BE33}"/>
              </a:ext>
            </a:extLst>
          </p:cNvPr>
          <p:cNvPicPr>
            <a:picLocks noChangeAspect="1"/>
          </p:cNvPicPr>
          <p:nvPr/>
        </p:nvPicPr>
        <p:blipFill>
          <a:blip r:embed="rId7" cstate="print"/>
          <a:stretch>
            <a:fillRect/>
          </a:stretch>
        </p:blipFill>
        <p:spPr>
          <a:xfrm>
            <a:off x="348429" y="2580117"/>
            <a:ext cx="3370993" cy="2222954"/>
          </a:xfrm>
          <a:prstGeom prst="rect">
            <a:avLst/>
          </a:prstGeom>
        </p:spPr>
      </p:pic>
      <p:pic>
        <p:nvPicPr>
          <p:cNvPr id="1026" name="Picture 2"/>
          <p:cNvPicPr>
            <a:picLocks noChangeAspect="1" noChangeArrowheads="1"/>
          </p:cNvPicPr>
          <p:nvPr/>
        </p:nvPicPr>
        <p:blipFill>
          <a:blip r:embed="rId8" cstate="print"/>
          <a:srcRect/>
          <a:stretch>
            <a:fillRect/>
          </a:stretch>
        </p:blipFill>
        <p:spPr bwMode="auto">
          <a:xfrm>
            <a:off x="4137421" y="2677993"/>
            <a:ext cx="5864225" cy="21891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9" cstate="print"/>
          <a:srcRect/>
          <a:stretch>
            <a:fillRect/>
          </a:stretch>
        </p:blipFill>
        <p:spPr bwMode="auto">
          <a:xfrm>
            <a:off x="1914198" y="4375549"/>
            <a:ext cx="5395913" cy="2236787"/>
          </a:xfrm>
          <a:prstGeom prst="rect">
            <a:avLst/>
          </a:prstGeom>
          <a:noFill/>
          <a:ln w="9525">
            <a:noFill/>
            <a:miter lim="800000"/>
            <a:headEnd/>
            <a:tailEnd/>
          </a:ln>
          <a:effectLst/>
        </p:spPr>
      </p:pic>
    </p:spTree>
    <p:extLst>
      <p:ext uri="{BB962C8B-B14F-4D97-AF65-F5344CB8AC3E}">
        <p14:creationId xmlns:p14="http://schemas.microsoft.com/office/powerpoint/2010/main" val="190550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DELLA REGIONE</a:t>
            </a:r>
          </a:p>
          <a:p>
            <a:pPr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EMILIA-ROMAGNA  </a:t>
            </a:r>
            <a:r>
              <a:rPr lang="it-IT" sz="2400" dirty="0">
                <a:ln w="0"/>
                <a:effectLst>
                  <a:outerShdw blurRad="38100" dist="19050" dir="2700000" algn="tl" rotWithShape="0">
                    <a:schemeClr val="dk1">
                      <a:alpha val="40000"/>
                    </a:schemeClr>
                  </a:outerShdw>
                </a:effectLst>
                <a:latin typeface="Helvetica Neue"/>
                <a:cs typeface="Helvetica Neue"/>
              </a:rPr>
              <a:t>2016-2017-2018</a:t>
            </a:r>
            <a:endParaRPr lang="it-IT" sz="2400" b="1" dirty="0">
              <a:ln w="0"/>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IL CONSUNTIVO</a:t>
            </a:r>
          </a:p>
          <a:p>
            <a:pPr algn="ctr"/>
            <a:r>
              <a:rPr lang="it-IT" sz="1600" dirty="0">
                <a:latin typeface="Helvetica Neue"/>
                <a:cs typeface="Helvetica Neue"/>
              </a:rPr>
              <a:t>L’ attività fieristica vede in </a:t>
            </a:r>
            <a:r>
              <a:rPr lang="it-IT" sz="1600" b="1" dirty="0">
                <a:latin typeface="Helvetica Neue"/>
                <a:cs typeface="Helvetica Neue"/>
              </a:rPr>
              <a:t>Emilia-Romagna </a:t>
            </a:r>
            <a:r>
              <a:rPr lang="it-IT" sz="1600" dirty="0">
                <a:latin typeface="Helvetica Neue"/>
                <a:cs typeface="Helvetica Neue"/>
              </a:rPr>
              <a:t>per gli anni considerati:</a:t>
            </a:r>
          </a:p>
          <a:p>
            <a:pPr marL="285750" indent="-285750">
              <a:buFont typeface="Wingdings" panose="05000000000000000000" pitchFamily="2" charset="2"/>
              <a:buChar char="Ø"/>
            </a:pPr>
            <a:r>
              <a:rPr lang="it-IT" sz="1600" dirty="0">
                <a:latin typeface="Helvetica Neue"/>
                <a:cs typeface="Helvetica Neue"/>
              </a:rPr>
              <a:t>Un sostanziale consolidamento del numero complessivo di manifestazioni;</a:t>
            </a:r>
          </a:p>
          <a:p>
            <a:pPr marL="285750" indent="-285750">
              <a:buFont typeface="Wingdings" panose="05000000000000000000" pitchFamily="2" charset="2"/>
              <a:buChar char="Ø"/>
            </a:pPr>
            <a:r>
              <a:rPr lang="it-IT" sz="1600" dirty="0">
                <a:latin typeface="Helvetica Neue"/>
                <a:cs typeface="Helvetica Neue"/>
              </a:rPr>
              <a:t>La crescita, in valore assoluto, della superficie locata e del numero di espositori;</a:t>
            </a:r>
          </a:p>
          <a:p>
            <a:pPr marL="285750" indent="-285750">
              <a:buFont typeface="Wingdings" panose="05000000000000000000" pitchFamily="2" charset="2"/>
              <a:buChar char="Ø"/>
            </a:pPr>
            <a:r>
              <a:rPr lang="it-IT" sz="1600" dirty="0">
                <a:latin typeface="Helvetica Neue"/>
                <a:cs typeface="Helvetica Neue"/>
              </a:rPr>
              <a:t>Una lieve oscillazione del numero di visitatori</a:t>
            </a:r>
            <a:r>
              <a:rPr lang="it-IT" sz="1600" i="1" dirty="0">
                <a:solidFill>
                  <a:srgbClr val="3366FF"/>
                </a:solidFill>
                <a:latin typeface="Helvetica Neue"/>
                <a:cs typeface="Helvetica Neue"/>
              </a:rPr>
              <a:t> </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22" name="Rettangolo 21"/>
          <p:cNvSpPr/>
          <p:nvPr/>
        </p:nvSpPr>
        <p:spPr>
          <a:xfrm>
            <a:off x="1286934" y="3141141"/>
            <a:ext cx="6587066" cy="322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101" name="Picture 5"/>
          <p:cNvPicPr>
            <a:picLocks noChangeAspect="1" noChangeArrowheads="1"/>
          </p:cNvPicPr>
          <p:nvPr/>
        </p:nvPicPr>
        <p:blipFill>
          <a:blip r:embed="rId7" cstate="print"/>
          <a:srcRect/>
          <a:stretch>
            <a:fillRect/>
          </a:stretch>
        </p:blipFill>
        <p:spPr bwMode="auto">
          <a:xfrm>
            <a:off x="1280378" y="3125337"/>
            <a:ext cx="6676267" cy="3269162"/>
          </a:xfrm>
          <a:prstGeom prst="rect">
            <a:avLst/>
          </a:prstGeom>
          <a:noFill/>
          <a:ln w="9525">
            <a:noFill/>
            <a:miter lim="800000"/>
            <a:headEnd/>
            <a:tailEnd/>
          </a:ln>
          <a:effectLst/>
        </p:spPr>
      </p:pic>
    </p:spTree>
    <p:extLst>
      <p:ext uri="{BB962C8B-B14F-4D97-AF65-F5344CB8AC3E}">
        <p14:creationId xmlns:p14="http://schemas.microsoft.com/office/powerpoint/2010/main" val="190550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DELLA REGIONE</a:t>
            </a:r>
          </a:p>
          <a:p>
            <a:pPr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EMILIA-ROMAGNA  </a:t>
            </a:r>
            <a:r>
              <a:rPr lang="it-IT" sz="2400" dirty="0">
                <a:ln w="0"/>
                <a:effectLst>
                  <a:outerShdw blurRad="38100" dist="19050" dir="2700000" algn="tl" rotWithShape="0">
                    <a:schemeClr val="dk1">
                      <a:alpha val="40000"/>
                    </a:schemeClr>
                  </a:outerShdw>
                </a:effectLst>
                <a:latin typeface="Helvetica Neue"/>
                <a:cs typeface="Helvetica Neue"/>
              </a:rPr>
              <a:t>2016-2017-2018</a:t>
            </a:r>
            <a:endParaRPr lang="it-IT" sz="2400" b="1" dirty="0">
              <a:ln w="0"/>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IL CONSUNTIVO</a:t>
            </a:r>
          </a:p>
          <a:p>
            <a:pPr algn="ctr"/>
            <a:r>
              <a:rPr lang="it-IT" sz="1600" dirty="0">
                <a:latin typeface="Helvetica Neue"/>
                <a:cs typeface="Helvetica Neue"/>
              </a:rPr>
              <a:t>L’ attività fieristica vede in </a:t>
            </a:r>
            <a:r>
              <a:rPr lang="it-IT" sz="1600" b="1" dirty="0">
                <a:latin typeface="Helvetica Neue"/>
                <a:cs typeface="Helvetica Neue"/>
              </a:rPr>
              <a:t>Emilia-Romagna </a:t>
            </a:r>
            <a:r>
              <a:rPr lang="it-IT" sz="1600" dirty="0">
                <a:latin typeface="Helvetica Neue"/>
                <a:cs typeface="Helvetica Neue"/>
              </a:rPr>
              <a:t>per gli anni considerati:</a:t>
            </a:r>
          </a:p>
          <a:p>
            <a:pPr marL="285750" indent="-285750">
              <a:buFont typeface="Wingdings" panose="05000000000000000000" pitchFamily="2" charset="2"/>
              <a:buChar char="Ø"/>
            </a:pPr>
            <a:r>
              <a:rPr lang="it-IT" sz="1600" dirty="0">
                <a:latin typeface="Helvetica Neue"/>
                <a:cs typeface="Helvetica Neue"/>
              </a:rPr>
              <a:t>Un sostanziale consolidamento del numero complessivo di manifestazioni;</a:t>
            </a:r>
          </a:p>
          <a:p>
            <a:pPr marL="285750" indent="-285750">
              <a:buFont typeface="Wingdings" panose="05000000000000000000" pitchFamily="2" charset="2"/>
              <a:buChar char="Ø"/>
            </a:pPr>
            <a:r>
              <a:rPr lang="it-IT" sz="1600" dirty="0">
                <a:latin typeface="Helvetica Neue"/>
                <a:cs typeface="Helvetica Neue"/>
              </a:rPr>
              <a:t>La crescita, in valore assoluto, della superficie locata e del numero di espositori;</a:t>
            </a:r>
          </a:p>
          <a:p>
            <a:pPr marL="285750" indent="-285750">
              <a:buFont typeface="Wingdings" panose="05000000000000000000" pitchFamily="2" charset="2"/>
              <a:buChar char="Ø"/>
            </a:pPr>
            <a:r>
              <a:rPr lang="it-IT" sz="1600" dirty="0">
                <a:latin typeface="Helvetica Neue"/>
                <a:cs typeface="Helvetica Neue"/>
              </a:rPr>
              <a:t>Una lieve oscillazione del numero di visitatori</a:t>
            </a:r>
            <a:r>
              <a:rPr lang="it-IT" sz="1600" i="1" dirty="0">
                <a:solidFill>
                  <a:srgbClr val="3366FF"/>
                </a:solidFill>
                <a:latin typeface="Helvetica Neue"/>
                <a:cs typeface="Helvetica Neue"/>
              </a:rPr>
              <a:t> </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22" name="Rettangolo 21"/>
          <p:cNvSpPr/>
          <p:nvPr/>
        </p:nvSpPr>
        <p:spPr>
          <a:xfrm>
            <a:off x="1286934" y="3141141"/>
            <a:ext cx="6587066" cy="322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052" name="Picture 4"/>
          <p:cNvPicPr>
            <a:picLocks noChangeAspect="1" noChangeArrowheads="1"/>
          </p:cNvPicPr>
          <p:nvPr/>
        </p:nvPicPr>
        <p:blipFill>
          <a:blip r:embed="rId7" cstate="print"/>
          <a:srcRect/>
          <a:stretch>
            <a:fillRect/>
          </a:stretch>
        </p:blipFill>
        <p:spPr bwMode="auto">
          <a:xfrm>
            <a:off x="1296535" y="3111690"/>
            <a:ext cx="6619165" cy="3268263"/>
          </a:xfrm>
          <a:prstGeom prst="rect">
            <a:avLst/>
          </a:prstGeom>
          <a:noFill/>
          <a:ln w="9525">
            <a:noFill/>
            <a:miter lim="800000"/>
            <a:headEnd/>
            <a:tailEnd/>
          </a:ln>
          <a:effectLst/>
        </p:spPr>
      </p:pic>
    </p:spTree>
    <p:extLst>
      <p:ext uri="{BB962C8B-B14F-4D97-AF65-F5344CB8AC3E}">
        <p14:creationId xmlns:p14="http://schemas.microsoft.com/office/powerpoint/2010/main" val="190550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DELLA REGIONE</a:t>
            </a:r>
          </a:p>
          <a:p>
            <a:pPr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EMILIA-ROMAGNA  </a:t>
            </a:r>
            <a:r>
              <a:rPr lang="it-IT" sz="2400" dirty="0">
                <a:ln w="0"/>
                <a:effectLst>
                  <a:outerShdw blurRad="38100" dist="19050" dir="2700000" algn="tl" rotWithShape="0">
                    <a:schemeClr val="dk1">
                      <a:alpha val="40000"/>
                    </a:schemeClr>
                  </a:outerShdw>
                </a:effectLst>
                <a:latin typeface="Helvetica Neue"/>
                <a:cs typeface="Helvetica Neue"/>
              </a:rPr>
              <a:t>2016-2017-2018</a:t>
            </a:r>
            <a:endParaRPr lang="it-IT" sz="2400" b="1" dirty="0">
              <a:ln w="0"/>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IL CONSUNTIVO</a:t>
            </a:r>
          </a:p>
          <a:p>
            <a:pPr algn="ctr"/>
            <a:r>
              <a:rPr lang="it-IT" sz="1600" dirty="0">
                <a:latin typeface="Helvetica Neue"/>
                <a:cs typeface="Helvetica Neue"/>
              </a:rPr>
              <a:t>L’ attività fieristica vede in </a:t>
            </a:r>
            <a:r>
              <a:rPr lang="it-IT" sz="1600" b="1" dirty="0">
                <a:latin typeface="Helvetica Neue"/>
                <a:cs typeface="Helvetica Neue"/>
              </a:rPr>
              <a:t>Emilia-Romagna </a:t>
            </a:r>
            <a:r>
              <a:rPr lang="it-IT" sz="1600" dirty="0">
                <a:latin typeface="Helvetica Neue"/>
                <a:cs typeface="Helvetica Neue"/>
              </a:rPr>
              <a:t>per gli anni considerati:</a:t>
            </a:r>
          </a:p>
          <a:p>
            <a:pPr marL="285750" indent="-285750">
              <a:buFont typeface="Wingdings" panose="05000000000000000000" pitchFamily="2" charset="2"/>
              <a:buChar char="Ø"/>
            </a:pPr>
            <a:r>
              <a:rPr lang="it-IT" sz="1600" dirty="0">
                <a:latin typeface="Helvetica Neue"/>
                <a:cs typeface="Helvetica Neue"/>
              </a:rPr>
              <a:t>Un sostanziale consolidamento del numero complessivo di manifestazioni;</a:t>
            </a:r>
          </a:p>
          <a:p>
            <a:pPr marL="285750" indent="-285750">
              <a:buFont typeface="Wingdings" panose="05000000000000000000" pitchFamily="2" charset="2"/>
              <a:buChar char="Ø"/>
            </a:pPr>
            <a:r>
              <a:rPr lang="it-IT" sz="1600" dirty="0">
                <a:latin typeface="Helvetica Neue"/>
                <a:cs typeface="Helvetica Neue"/>
              </a:rPr>
              <a:t>La crescita, in valore assoluto, della superficie locata e del numero di espositori;</a:t>
            </a:r>
          </a:p>
          <a:p>
            <a:pPr marL="285750" indent="-285750">
              <a:buFont typeface="Wingdings" panose="05000000000000000000" pitchFamily="2" charset="2"/>
              <a:buChar char="Ø"/>
            </a:pPr>
            <a:r>
              <a:rPr lang="it-IT" sz="1600" dirty="0">
                <a:latin typeface="Helvetica Neue"/>
                <a:cs typeface="Helvetica Neue"/>
              </a:rPr>
              <a:t>Una lieve oscillazione del numero di visitatori</a:t>
            </a:r>
            <a:r>
              <a:rPr lang="it-IT" sz="1600" i="1" dirty="0">
                <a:solidFill>
                  <a:srgbClr val="3366FF"/>
                </a:solidFill>
                <a:latin typeface="Helvetica Neue"/>
                <a:cs typeface="Helvetica Neue"/>
              </a:rPr>
              <a:t> </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22" name="Rettangolo 21"/>
          <p:cNvSpPr/>
          <p:nvPr/>
        </p:nvSpPr>
        <p:spPr>
          <a:xfrm>
            <a:off x="1286934" y="3141141"/>
            <a:ext cx="6587066" cy="322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8" name="Immagine 17">
            <a:extLst>
              <a:ext uri="{FF2B5EF4-FFF2-40B4-BE49-F238E27FC236}">
                <a16:creationId xmlns:a16="http://schemas.microsoft.com/office/drawing/2014/main" id="{F29A5A70-BFA6-45A9-A040-D8359C635851}"/>
              </a:ext>
            </a:extLst>
          </p:cNvPr>
          <p:cNvPicPr>
            <a:picLocks noChangeAspect="1"/>
          </p:cNvPicPr>
          <p:nvPr/>
        </p:nvPicPr>
        <p:blipFill>
          <a:blip r:embed="rId7" cstate="print"/>
          <a:stretch>
            <a:fillRect/>
          </a:stretch>
        </p:blipFill>
        <p:spPr>
          <a:xfrm>
            <a:off x="1299679" y="3102206"/>
            <a:ext cx="6601537" cy="3271297"/>
          </a:xfrm>
          <a:prstGeom prst="rect">
            <a:avLst/>
          </a:prstGeom>
        </p:spPr>
      </p:pic>
    </p:spTree>
    <p:extLst>
      <p:ext uri="{BB962C8B-B14F-4D97-AF65-F5344CB8AC3E}">
        <p14:creationId xmlns:p14="http://schemas.microsoft.com/office/powerpoint/2010/main" val="1905501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DELLA REGIONE</a:t>
            </a:r>
          </a:p>
          <a:p>
            <a:pPr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EMILIA-ROMAGNA  </a:t>
            </a:r>
            <a:r>
              <a:rPr lang="it-IT" sz="2400" dirty="0">
                <a:ln w="0"/>
                <a:effectLst>
                  <a:outerShdw blurRad="38100" dist="19050" dir="2700000" algn="tl" rotWithShape="0">
                    <a:schemeClr val="dk1">
                      <a:alpha val="40000"/>
                    </a:schemeClr>
                  </a:outerShdw>
                </a:effectLst>
                <a:latin typeface="Helvetica Neue"/>
                <a:cs typeface="Helvetica Neue"/>
              </a:rPr>
              <a:t>2016-2017-2018</a:t>
            </a:r>
            <a:endParaRPr lang="it-IT" sz="2400" b="1" dirty="0">
              <a:ln w="0"/>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IL CONSUNTIVO</a:t>
            </a:r>
          </a:p>
          <a:p>
            <a:pPr algn="ctr"/>
            <a:r>
              <a:rPr lang="it-IT" sz="1600" dirty="0">
                <a:latin typeface="Helvetica Neue"/>
                <a:cs typeface="Helvetica Neue"/>
              </a:rPr>
              <a:t>L’ attività fieristica vede in </a:t>
            </a:r>
            <a:r>
              <a:rPr lang="it-IT" sz="1600" b="1" dirty="0">
                <a:latin typeface="Helvetica Neue"/>
                <a:cs typeface="Helvetica Neue"/>
              </a:rPr>
              <a:t>Emilia-Romagna </a:t>
            </a:r>
            <a:r>
              <a:rPr lang="it-IT" sz="1600" dirty="0">
                <a:latin typeface="Helvetica Neue"/>
                <a:cs typeface="Helvetica Neue"/>
              </a:rPr>
              <a:t>per gli anni considerati:</a:t>
            </a:r>
          </a:p>
          <a:p>
            <a:pPr marL="285750" indent="-285750">
              <a:buFont typeface="Wingdings" panose="05000000000000000000" pitchFamily="2" charset="2"/>
              <a:buChar char="Ø"/>
            </a:pPr>
            <a:r>
              <a:rPr lang="it-IT" sz="1600" dirty="0">
                <a:latin typeface="Helvetica Neue"/>
                <a:cs typeface="Helvetica Neue"/>
              </a:rPr>
              <a:t>Un sostanziale consolidamento del numero complessivo di manifestazioni;</a:t>
            </a:r>
          </a:p>
          <a:p>
            <a:pPr marL="285750" indent="-285750">
              <a:buFont typeface="Wingdings" panose="05000000000000000000" pitchFamily="2" charset="2"/>
              <a:buChar char="Ø"/>
            </a:pPr>
            <a:r>
              <a:rPr lang="it-IT" sz="1600" dirty="0">
                <a:latin typeface="Helvetica Neue"/>
                <a:cs typeface="Helvetica Neue"/>
              </a:rPr>
              <a:t>La crescita, in valore assoluto, della superficie locata e del numero di espositori;</a:t>
            </a:r>
          </a:p>
          <a:p>
            <a:pPr marL="285750" indent="-285750">
              <a:buFont typeface="Wingdings" panose="05000000000000000000" pitchFamily="2" charset="2"/>
              <a:buChar char="Ø"/>
            </a:pPr>
            <a:r>
              <a:rPr lang="it-IT" sz="1600" dirty="0">
                <a:latin typeface="Helvetica Neue"/>
                <a:cs typeface="Helvetica Neue"/>
              </a:rPr>
              <a:t>Una lieve oscillazione del numero di visitatori</a:t>
            </a:r>
            <a:r>
              <a:rPr lang="it-IT" sz="1600" i="1" dirty="0">
                <a:solidFill>
                  <a:srgbClr val="3366FF"/>
                </a:solidFill>
                <a:latin typeface="Helvetica Neue"/>
                <a:cs typeface="Helvetica Neue"/>
              </a:rPr>
              <a:t> </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22" name="Rettangolo 21"/>
          <p:cNvSpPr/>
          <p:nvPr/>
        </p:nvSpPr>
        <p:spPr>
          <a:xfrm>
            <a:off x="1286934" y="3141141"/>
            <a:ext cx="6587066" cy="322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074" name="Picture 2"/>
          <p:cNvPicPr>
            <a:picLocks noChangeAspect="1" noChangeArrowheads="1"/>
          </p:cNvPicPr>
          <p:nvPr/>
        </p:nvPicPr>
        <p:blipFill>
          <a:blip r:embed="rId7" cstate="print"/>
          <a:srcRect/>
          <a:stretch>
            <a:fillRect/>
          </a:stretch>
        </p:blipFill>
        <p:spPr bwMode="auto">
          <a:xfrm>
            <a:off x="1296538" y="3139180"/>
            <a:ext cx="6573176" cy="3234324"/>
          </a:xfrm>
          <a:prstGeom prst="rect">
            <a:avLst/>
          </a:prstGeom>
          <a:noFill/>
          <a:ln w="9525">
            <a:noFill/>
            <a:miter lim="800000"/>
            <a:headEnd/>
            <a:tailEnd/>
          </a:ln>
          <a:effectLst/>
        </p:spPr>
      </p:pic>
    </p:spTree>
    <p:extLst>
      <p:ext uri="{BB962C8B-B14F-4D97-AF65-F5344CB8AC3E}">
        <p14:creationId xmlns:p14="http://schemas.microsoft.com/office/powerpoint/2010/main" val="190550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I DESTINATARI DELLE MANIFESTAZIONI FIERISTICHE </a:t>
            </a:r>
            <a:br>
              <a:rPr lang="it-IT" sz="2400" b="1" dirty="0">
                <a:ln w="0"/>
                <a:effectLst>
                  <a:outerShdw blurRad="38100" dist="19050" dir="2700000" algn="tl" rotWithShape="0">
                    <a:schemeClr val="dk1">
                      <a:alpha val="40000"/>
                    </a:schemeClr>
                  </a:outerShdw>
                </a:effectLst>
                <a:latin typeface="Helvetica Neue"/>
                <a:cs typeface="Helvetica Neue"/>
              </a:rPr>
            </a:b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L’ANALISI DEI DESTINATARI</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22" name="Rettangolo 21"/>
          <p:cNvSpPr/>
          <p:nvPr/>
        </p:nvSpPr>
        <p:spPr>
          <a:xfrm>
            <a:off x="142068" y="2396068"/>
            <a:ext cx="2802466" cy="3302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2995335" y="2396068"/>
            <a:ext cx="2802466" cy="331046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Rettangolo 22"/>
          <p:cNvSpPr/>
          <p:nvPr/>
        </p:nvSpPr>
        <p:spPr>
          <a:xfrm>
            <a:off x="5874001" y="2396067"/>
            <a:ext cx="2802466" cy="3318933"/>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C95E61A0-85F6-46F0-B47C-A6691A687809}"/>
              </a:ext>
            </a:extLst>
          </p:cNvPr>
          <p:cNvPicPr>
            <a:picLocks noChangeAspect="1"/>
          </p:cNvPicPr>
          <p:nvPr/>
        </p:nvPicPr>
        <p:blipFill>
          <a:blip r:embed="rId7" cstate="print"/>
          <a:stretch>
            <a:fillRect/>
          </a:stretch>
        </p:blipFill>
        <p:spPr>
          <a:xfrm>
            <a:off x="131176" y="2388071"/>
            <a:ext cx="8547333" cy="3310415"/>
          </a:xfrm>
          <a:prstGeom prst="rect">
            <a:avLst/>
          </a:prstGeom>
        </p:spPr>
      </p:pic>
    </p:spTree>
    <p:extLst>
      <p:ext uri="{BB962C8B-B14F-4D97-AF65-F5344CB8AC3E}">
        <p14:creationId xmlns:p14="http://schemas.microsoft.com/office/powerpoint/2010/main" val="1905501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I DESTINATARI DELLE MANIFESTAZIONI FIERISTICHE </a:t>
            </a:r>
            <a:br>
              <a:rPr lang="it-IT" sz="2400" b="1" dirty="0">
                <a:ln w="0"/>
                <a:effectLst>
                  <a:outerShdw blurRad="38100" dist="19050" dir="2700000" algn="tl" rotWithShape="0">
                    <a:schemeClr val="dk1">
                      <a:alpha val="40000"/>
                    </a:schemeClr>
                  </a:outerShdw>
                </a:effectLst>
                <a:latin typeface="Helvetica Neue"/>
                <a:cs typeface="Helvetica Neue"/>
              </a:rPr>
            </a:b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L’ANALISI DEI DESTINATARI</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pSp>
        <p:nvGrpSpPr>
          <p:cNvPr id="24" name="Gruppo 23"/>
          <p:cNvGrpSpPr/>
          <p:nvPr/>
        </p:nvGrpSpPr>
        <p:grpSpPr>
          <a:xfrm>
            <a:off x="489996" y="2573867"/>
            <a:ext cx="8164008" cy="1201908"/>
            <a:chOff x="0" y="741"/>
            <a:chExt cx="8164008" cy="693550"/>
          </a:xfrm>
          <a:scene3d>
            <a:camera prst="orthographicFront"/>
            <a:lightRig rig="threePt" dir="t">
              <a:rot lat="0" lon="0" rev="7500000"/>
            </a:lightRig>
          </a:scene3d>
        </p:grpSpPr>
        <p:sp>
          <p:nvSpPr>
            <p:cNvPr id="25" name="Rettangolo arrotondato 24"/>
            <p:cNvSpPr/>
            <p:nvPr/>
          </p:nvSpPr>
          <p:spPr>
            <a:xfrm>
              <a:off x="0" y="741"/>
              <a:ext cx="8164008" cy="69355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6" name="Rettangolo 25"/>
            <p:cNvSpPr/>
            <p:nvPr/>
          </p:nvSpPr>
          <p:spPr>
            <a:xfrm>
              <a:off x="33856" y="34597"/>
              <a:ext cx="8096296" cy="62583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it-IT" sz="2000" kern="1200" dirty="0">
                  <a:latin typeface="Helvetica Neue"/>
                  <a:cs typeface="Helvetica Neue"/>
                </a:rPr>
                <a:t>Le </a:t>
              </a:r>
              <a:r>
                <a:rPr lang="it-IT" sz="2000" b="1" kern="1200" dirty="0">
                  <a:latin typeface="Helvetica Neue"/>
                  <a:cs typeface="Helvetica Neue"/>
                </a:rPr>
                <a:t>manifestazioni rivolte agli operatori </a:t>
              </a:r>
              <a:r>
                <a:rPr lang="it-IT" sz="2000" kern="1200" dirty="0">
                  <a:latin typeface="Helvetica Neue"/>
                  <a:cs typeface="Helvetica Neue"/>
                </a:rPr>
                <a:t>(B2B)</a:t>
              </a:r>
            </a:p>
            <a:p>
              <a:pPr lvl="0" algn="ctr" defTabSz="622300">
                <a:lnSpc>
                  <a:spcPct val="90000"/>
                </a:lnSpc>
                <a:spcBef>
                  <a:spcPct val="0"/>
                </a:spcBef>
              </a:pPr>
              <a:r>
                <a:rPr lang="it-IT" sz="2000" kern="1200" dirty="0">
                  <a:latin typeface="Helvetica Neue"/>
                  <a:cs typeface="Helvetica Neue"/>
                </a:rPr>
                <a:t>rappresentano</a:t>
              </a:r>
              <a:r>
                <a:rPr lang="it-IT" sz="2000" b="1" kern="1200" dirty="0">
                  <a:latin typeface="Helvetica Neue"/>
                  <a:cs typeface="Helvetica Neue"/>
                </a:rPr>
                <a:t> la maggioranza assoluta delle aree locate,</a:t>
              </a:r>
            </a:p>
            <a:p>
              <a:pPr lvl="0" algn="ctr" defTabSz="622300">
                <a:lnSpc>
                  <a:spcPct val="90000"/>
                </a:lnSpc>
                <a:spcBef>
                  <a:spcPct val="0"/>
                </a:spcBef>
              </a:pPr>
              <a:r>
                <a:rPr lang="it-IT" sz="2000" b="1" kern="1200" dirty="0">
                  <a:latin typeface="Helvetica Neue"/>
                  <a:cs typeface="Helvetica Neue"/>
                </a:rPr>
                <a:t>degli espositori e dei visitatori</a:t>
              </a:r>
              <a:r>
                <a:rPr lang="it-IT" sz="2000" kern="1200" dirty="0">
                  <a:latin typeface="Helvetica Neue"/>
                  <a:cs typeface="Helvetica Neue"/>
                </a:rPr>
                <a:t>. </a:t>
              </a:r>
            </a:p>
          </p:txBody>
        </p:sp>
      </p:grpSp>
      <p:sp>
        <p:nvSpPr>
          <p:cNvPr id="35" name="Rettangolo arrotondato 34"/>
          <p:cNvSpPr/>
          <p:nvPr/>
        </p:nvSpPr>
        <p:spPr>
          <a:xfrm>
            <a:off x="905934" y="3843866"/>
            <a:ext cx="7357534" cy="1286933"/>
          </a:xfrm>
          <a:prstGeom prst="roundRect">
            <a:avLst/>
          </a:prstGeom>
          <a:solidFill>
            <a:schemeClr val="accent4">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4" name="Rettangolo 33"/>
          <p:cNvSpPr/>
          <p:nvPr/>
        </p:nvSpPr>
        <p:spPr>
          <a:xfrm>
            <a:off x="965203" y="3869603"/>
            <a:ext cx="7213600" cy="923330"/>
          </a:xfrm>
          <a:prstGeom prst="rect">
            <a:avLst/>
          </a:prstGeom>
        </p:spPr>
        <p:txBody>
          <a:bodyPr wrap="square">
            <a:spAutoFit/>
          </a:bodyPr>
          <a:lstStyle/>
          <a:p>
            <a:pPr lvl="0" algn="ctr"/>
            <a:r>
              <a:rPr lang="it-IT" b="1" dirty="0">
                <a:latin typeface="Helvetica Neue"/>
                <a:cs typeface="Helvetica Neue"/>
              </a:rPr>
              <a:t>Le manifestazioni B2B </a:t>
            </a:r>
            <a:r>
              <a:rPr lang="it-IT" dirty="0">
                <a:latin typeface="Helvetica Neue"/>
                <a:cs typeface="Helvetica Neue"/>
              </a:rPr>
              <a:t>hanno un maggior peso tra</a:t>
            </a:r>
            <a:r>
              <a:rPr lang="it-IT" b="1" dirty="0">
                <a:latin typeface="Helvetica Neue"/>
                <a:cs typeface="Helvetica Neue"/>
              </a:rPr>
              <a:t> le fiere internazionali</a:t>
            </a:r>
            <a:r>
              <a:rPr lang="it-IT" dirty="0">
                <a:latin typeface="Helvetica Neue"/>
                <a:cs typeface="Helvetica Neue"/>
              </a:rPr>
              <a:t>, mentre gli eventi </a:t>
            </a:r>
            <a:r>
              <a:rPr lang="it-IT" b="1" dirty="0">
                <a:latin typeface="Helvetica Neue"/>
                <a:cs typeface="Helvetica Neue"/>
              </a:rPr>
              <a:t>regionali</a:t>
            </a:r>
            <a:r>
              <a:rPr lang="it-IT" dirty="0">
                <a:latin typeface="Helvetica Neue"/>
                <a:cs typeface="Helvetica Neue"/>
              </a:rPr>
              <a:t> raccolgono maggiori adesioni </a:t>
            </a:r>
            <a:r>
              <a:rPr lang="it-IT" b="1" dirty="0">
                <a:latin typeface="Helvetica Neue"/>
                <a:cs typeface="Helvetica Neue"/>
              </a:rPr>
              <a:t>tra il pubblico generico</a:t>
            </a:r>
            <a:r>
              <a:rPr lang="it-IT" sz="1600" dirty="0">
                <a:latin typeface="Helvetica Neue"/>
                <a:cs typeface="Helvetica Neue"/>
              </a:rPr>
              <a:t>. </a:t>
            </a:r>
          </a:p>
        </p:txBody>
      </p:sp>
      <p:sp>
        <p:nvSpPr>
          <p:cNvPr id="38" name="Rettangolo arrotondato 37"/>
          <p:cNvSpPr/>
          <p:nvPr/>
        </p:nvSpPr>
        <p:spPr>
          <a:xfrm>
            <a:off x="1442001" y="5190065"/>
            <a:ext cx="6279621" cy="922867"/>
          </a:xfrm>
          <a:prstGeom prst="roundRect">
            <a:avLst/>
          </a:prstGeom>
          <a:solidFill>
            <a:schemeClr val="accent6">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7" name="Rettangolo 36"/>
          <p:cNvSpPr/>
          <p:nvPr/>
        </p:nvSpPr>
        <p:spPr>
          <a:xfrm>
            <a:off x="2006059" y="5315634"/>
            <a:ext cx="5139795" cy="707886"/>
          </a:xfrm>
          <a:prstGeom prst="rect">
            <a:avLst/>
          </a:prstGeom>
        </p:spPr>
        <p:txBody>
          <a:bodyPr wrap="square">
            <a:spAutoFit/>
          </a:bodyPr>
          <a:lstStyle/>
          <a:p>
            <a:pPr lvl="0" algn="ctr"/>
            <a:r>
              <a:rPr lang="it-IT" sz="2000" dirty="0">
                <a:latin typeface="Helvetica Neue"/>
                <a:cs typeface="Helvetica Neue"/>
              </a:rPr>
              <a:t>Le </a:t>
            </a:r>
            <a:r>
              <a:rPr lang="it-IT" sz="2000" b="1" dirty="0">
                <a:latin typeface="Helvetica Neue"/>
                <a:cs typeface="Helvetica Neue"/>
              </a:rPr>
              <a:t>manifestazioni nazionali </a:t>
            </a:r>
            <a:r>
              <a:rPr lang="it-IT" sz="2000" dirty="0">
                <a:latin typeface="Helvetica Neue"/>
                <a:cs typeface="Helvetica Neue"/>
              </a:rPr>
              <a:t>si rivolgono prevalentemente verso eventi B2C. </a:t>
            </a:r>
          </a:p>
        </p:txBody>
      </p:sp>
    </p:spTree>
    <p:extLst>
      <p:ext uri="{BB962C8B-B14F-4D97-AF65-F5344CB8AC3E}">
        <p14:creationId xmlns:p14="http://schemas.microsoft.com/office/powerpoint/2010/main" val="190550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I DESTINATARI DELLE MANIFESTAZIONI FIERISTICHE </a:t>
            </a:r>
            <a:br>
              <a:rPr lang="it-IT" sz="2400" b="1" dirty="0">
                <a:ln w="0"/>
                <a:effectLst>
                  <a:outerShdw blurRad="38100" dist="19050" dir="2700000" algn="tl" rotWithShape="0">
                    <a:schemeClr val="dk1">
                      <a:alpha val="40000"/>
                    </a:schemeClr>
                  </a:outerShdw>
                </a:effectLst>
                <a:latin typeface="Helvetica Neue"/>
                <a:cs typeface="Helvetica Neue"/>
              </a:rPr>
            </a:b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2200" i="1" dirty="0">
                <a:solidFill>
                  <a:srgbClr val="3366FF"/>
                </a:solidFill>
                <a:latin typeface="Helvetica Neue"/>
                <a:cs typeface="Helvetica Neue"/>
              </a:rPr>
              <a:t>LA PROVENIENZA GEOGRAFICA </a:t>
            </a:r>
            <a:r>
              <a:rPr lang="it-IT" sz="2200" i="1" dirty="0" err="1">
                <a:solidFill>
                  <a:srgbClr val="3366FF"/>
                </a:solidFill>
                <a:latin typeface="Helvetica Neue"/>
                <a:cs typeface="Helvetica Neue"/>
              </a:rPr>
              <a:t>DI</a:t>
            </a:r>
            <a:r>
              <a:rPr lang="it-IT" sz="2200" i="1" dirty="0">
                <a:solidFill>
                  <a:srgbClr val="3366FF"/>
                </a:solidFill>
                <a:latin typeface="Helvetica Neue"/>
                <a:cs typeface="Helvetica Neue"/>
              </a:rPr>
              <a:t> ESPOSITORI E VISITATORI</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22" name="CasellaDiTesto 21">
            <a:extLst>
              <a:ext uri="{FF2B5EF4-FFF2-40B4-BE49-F238E27FC236}">
                <a16:creationId xmlns:a16="http://schemas.microsoft.com/office/drawing/2014/main" id="{96750F90-BA8F-4556-8420-79B9ECF843B0}"/>
              </a:ext>
            </a:extLst>
          </p:cNvPr>
          <p:cNvSpPr txBox="1"/>
          <p:nvPr/>
        </p:nvSpPr>
        <p:spPr>
          <a:xfrm>
            <a:off x="4741333" y="5198713"/>
            <a:ext cx="3979334" cy="134602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it-IT" sz="1300" dirty="0">
                <a:latin typeface="Helvetica Neue"/>
                <a:cs typeface="Helvetica Neue"/>
              </a:rPr>
              <a:t>Particolarmente rilevante la presenza di espositori esteri nelle manifestazioni internazionali (29% nel 2018); mentre le aziende emiliane romagnole che sono il 15% nelle manifestazioni internazionali, arrivano al 48%  tra gli espositori delle manifestazioni regionali.</a:t>
            </a:r>
          </a:p>
        </p:txBody>
      </p:sp>
      <p:sp>
        <p:nvSpPr>
          <p:cNvPr id="23" name="CasellaDiTesto 22">
            <a:extLst>
              <a:ext uri="{FF2B5EF4-FFF2-40B4-BE49-F238E27FC236}">
                <a16:creationId xmlns:a16="http://schemas.microsoft.com/office/drawing/2014/main" id="{1921D587-000F-415F-89C8-5D44712F5CE7}"/>
              </a:ext>
            </a:extLst>
          </p:cNvPr>
          <p:cNvSpPr txBox="1"/>
          <p:nvPr/>
        </p:nvSpPr>
        <p:spPr>
          <a:xfrm>
            <a:off x="212203" y="5198519"/>
            <a:ext cx="3813243" cy="131234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it-IT" sz="1300" dirty="0">
                <a:latin typeface="Helvetica Neue"/>
                <a:cs typeface="Helvetica Neue"/>
              </a:rPr>
              <a:t>Differenze minime per quanto riguarda la provenienza degli espositori: le aziende estere variano tra il 25% (2016/2017) e il 24% (2018); quelle locali tra il 19% (2016) e il 20% (2017/2018). </a:t>
            </a:r>
          </a:p>
        </p:txBody>
      </p:sp>
      <p:sp>
        <p:nvSpPr>
          <p:cNvPr id="28" name="Rettangolo 27"/>
          <p:cNvSpPr/>
          <p:nvPr/>
        </p:nvSpPr>
        <p:spPr>
          <a:xfrm>
            <a:off x="4783667" y="2887134"/>
            <a:ext cx="3937000" cy="2252134"/>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0" name="Rettangolo 29"/>
          <p:cNvSpPr/>
          <p:nvPr/>
        </p:nvSpPr>
        <p:spPr>
          <a:xfrm>
            <a:off x="220137" y="2904066"/>
            <a:ext cx="3818466" cy="2226733"/>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78C31320-5A00-4285-8293-5260889AA004}"/>
              </a:ext>
            </a:extLst>
          </p:cNvPr>
          <p:cNvSpPr txBox="1"/>
          <p:nvPr/>
        </p:nvSpPr>
        <p:spPr>
          <a:xfrm>
            <a:off x="3734165" y="4182028"/>
            <a:ext cx="1236900" cy="590431"/>
          </a:xfrm>
          <a:prstGeom prst="rightArrow">
            <a:avLst>
              <a:gd name="adj1" fmla="val 46464"/>
              <a:gd name="adj2" fmla="val 46983"/>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r"/>
            <a:r>
              <a:rPr lang="it-IT" sz="1200" dirty="0"/>
              <a:t>PER LIVELLI</a:t>
            </a:r>
          </a:p>
        </p:txBody>
      </p:sp>
      <p:pic>
        <p:nvPicPr>
          <p:cNvPr id="18" name="Immagine 17">
            <a:extLst>
              <a:ext uri="{FF2B5EF4-FFF2-40B4-BE49-F238E27FC236}">
                <a16:creationId xmlns:a16="http://schemas.microsoft.com/office/drawing/2014/main" id="{09571B7A-FEB6-48A5-91EF-D5402CF56B3B}"/>
              </a:ext>
            </a:extLst>
          </p:cNvPr>
          <p:cNvPicPr>
            <a:picLocks noChangeAspect="1"/>
          </p:cNvPicPr>
          <p:nvPr/>
        </p:nvPicPr>
        <p:blipFill>
          <a:blip r:embed="rId7" cstate="print"/>
          <a:stretch>
            <a:fillRect/>
          </a:stretch>
        </p:blipFill>
        <p:spPr>
          <a:xfrm>
            <a:off x="218795" y="2909874"/>
            <a:ext cx="3811341" cy="2245507"/>
          </a:xfrm>
          <a:prstGeom prst="rect">
            <a:avLst/>
          </a:prstGeom>
        </p:spPr>
      </p:pic>
      <p:sp>
        <p:nvSpPr>
          <p:cNvPr id="24" name="CasellaDiTesto 23">
            <a:extLst>
              <a:ext uri="{FF2B5EF4-FFF2-40B4-BE49-F238E27FC236}">
                <a16:creationId xmlns:a16="http://schemas.microsoft.com/office/drawing/2014/main" id="{1F18EAA2-A865-4015-AB0E-A96EB7AF7C61}"/>
              </a:ext>
            </a:extLst>
          </p:cNvPr>
          <p:cNvSpPr txBox="1"/>
          <p:nvPr/>
        </p:nvSpPr>
        <p:spPr>
          <a:xfrm>
            <a:off x="3668319" y="3560859"/>
            <a:ext cx="1050354" cy="519678"/>
          </a:xfrm>
          <a:prstGeom prst="leftArrow">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it-IT" sz="1050" dirty="0"/>
              <a:t>PER ANNI</a:t>
            </a:r>
          </a:p>
        </p:txBody>
      </p:sp>
      <p:pic>
        <p:nvPicPr>
          <p:cNvPr id="4098" name="Picture 2"/>
          <p:cNvPicPr>
            <a:picLocks noChangeAspect="1" noChangeArrowheads="1"/>
          </p:cNvPicPr>
          <p:nvPr/>
        </p:nvPicPr>
        <p:blipFill>
          <a:blip r:embed="rId8" cstate="print"/>
          <a:srcRect/>
          <a:stretch>
            <a:fillRect/>
          </a:stretch>
        </p:blipFill>
        <p:spPr bwMode="auto">
          <a:xfrm>
            <a:off x="4681182" y="2892544"/>
            <a:ext cx="4041705" cy="2225675"/>
          </a:xfrm>
          <a:prstGeom prst="rect">
            <a:avLst/>
          </a:prstGeom>
          <a:noFill/>
          <a:ln w="9525">
            <a:noFill/>
            <a:miter lim="800000"/>
            <a:headEnd/>
            <a:tailEnd/>
          </a:ln>
          <a:effectLst/>
        </p:spPr>
      </p:pic>
    </p:spTree>
    <p:extLst>
      <p:ext uri="{BB962C8B-B14F-4D97-AF65-F5344CB8AC3E}">
        <p14:creationId xmlns:p14="http://schemas.microsoft.com/office/powerpoint/2010/main" val="1905501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I DESTINATARI DELLE MANIFESTAZIONI FIERISTICHE </a:t>
            </a:r>
            <a:br>
              <a:rPr lang="it-IT" sz="2400" b="1" dirty="0">
                <a:ln w="0"/>
                <a:effectLst>
                  <a:outerShdw blurRad="38100" dist="19050" dir="2700000" algn="tl" rotWithShape="0">
                    <a:schemeClr val="dk1">
                      <a:alpha val="40000"/>
                    </a:schemeClr>
                  </a:outerShdw>
                </a:effectLst>
                <a:latin typeface="Helvetica Neue"/>
                <a:cs typeface="Helvetica Neue"/>
              </a:rPr>
            </a:b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2200" i="1" dirty="0">
                <a:solidFill>
                  <a:srgbClr val="3366FF"/>
                </a:solidFill>
                <a:latin typeface="Helvetica Neue"/>
                <a:cs typeface="Helvetica Neue"/>
              </a:rPr>
              <a:t>LA PROVENIENZA GEOGRAFICA </a:t>
            </a:r>
            <a:br>
              <a:rPr lang="it-IT" sz="2200" i="1" dirty="0">
                <a:solidFill>
                  <a:srgbClr val="3366FF"/>
                </a:solidFill>
                <a:latin typeface="Helvetica Neue"/>
                <a:cs typeface="Helvetica Neue"/>
              </a:rPr>
            </a:br>
            <a:r>
              <a:rPr lang="it-IT" sz="2200" i="1" dirty="0">
                <a:solidFill>
                  <a:srgbClr val="3366FF"/>
                </a:solidFill>
                <a:latin typeface="Helvetica Neue"/>
                <a:cs typeface="Helvetica Neue"/>
              </a:rPr>
              <a:t>DI ESPOSITORI E VISITATORI</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22" name="CasellaDiTesto 21">
            <a:extLst>
              <a:ext uri="{FF2B5EF4-FFF2-40B4-BE49-F238E27FC236}">
                <a16:creationId xmlns:a16="http://schemas.microsoft.com/office/drawing/2014/main" id="{96750F90-BA8F-4556-8420-79B9ECF843B0}"/>
              </a:ext>
            </a:extLst>
          </p:cNvPr>
          <p:cNvSpPr txBox="1"/>
          <p:nvPr/>
        </p:nvSpPr>
        <p:spPr>
          <a:xfrm>
            <a:off x="4783667" y="5198713"/>
            <a:ext cx="3877733" cy="1346020"/>
          </a:xfrm>
          <a:prstGeom prst="rect">
            <a:avLst/>
          </a:prstGeom>
          <a:solidFill>
            <a:srgbClr val="A9D18E"/>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it-IT" sz="1400" dirty="0">
                <a:solidFill>
                  <a:schemeClr val="tx1"/>
                </a:solidFill>
              </a:rPr>
              <a:t>Più articolata la provenienza dei visitatori nelle manifestazioni internazionali.</a:t>
            </a:r>
          </a:p>
        </p:txBody>
      </p:sp>
      <p:sp>
        <p:nvSpPr>
          <p:cNvPr id="23" name="CasellaDiTesto 22">
            <a:extLst>
              <a:ext uri="{FF2B5EF4-FFF2-40B4-BE49-F238E27FC236}">
                <a16:creationId xmlns:a16="http://schemas.microsoft.com/office/drawing/2014/main" id="{1921D587-000F-415F-89C8-5D44712F5CE7}"/>
              </a:ext>
            </a:extLst>
          </p:cNvPr>
          <p:cNvSpPr txBox="1"/>
          <p:nvPr/>
        </p:nvSpPr>
        <p:spPr>
          <a:xfrm>
            <a:off x="254000" y="5198519"/>
            <a:ext cx="3762979" cy="1312348"/>
          </a:xfrm>
          <a:prstGeom prst="rect">
            <a:avLst/>
          </a:prstGeom>
          <a:solidFill>
            <a:srgbClr val="A9D18E"/>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it-IT" sz="1400" dirty="0">
                <a:solidFill>
                  <a:srgbClr val="000000"/>
                </a:solidFill>
              </a:rPr>
              <a:t>Nel 2018 diminuisce sensibilmente la quota di coloro che non sono stati registrati (non classificabili) a beneficio delle altre quote: crescono i provenienti dalla Regione Emilia-Romagna (15%), da altre regioni (36%), dall’estero (11%).</a:t>
            </a:r>
          </a:p>
        </p:txBody>
      </p:sp>
      <p:sp>
        <p:nvSpPr>
          <p:cNvPr id="28" name="Rettangolo 27"/>
          <p:cNvSpPr/>
          <p:nvPr/>
        </p:nvSpPr>
        <p:spPr>
          <a:xfrm>
            <a:off x="4783667" y="2887134"/>
            <a:ext cx="3896309" cy="2252134"/>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0" name="Rettangolo 29"/>
          <p:cNvSpPr/>
          <p:nvPr/>
        </p:nvSpPr>
        <p:spPr>
          <a:xfrm>
            <a:off x="220137" y="2904066"/>
            <a:ext cx="3818466" cy="2226733"/>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5" name="Immagine 24">
            <a:extLst>
              <a:ext uri="{FF2B5EF4-FFF2-40B4-BE49-F238E27FC236}">
                <a16:creationId xmlns:a16="http://schemas.microsoft.com/office/drawing/2014/main" id="{4F718EF6-3C13-4974-8C51-0C69C6068C66}"/>
              </a:ext>
            </a:extLst>
          </p:cNvPr>
          <p:cNvPicPr>
            <a:picLocks noChangeAspect="1"/>
          </p:cNvPicPr>
          <p:nvPr/>
        </p:nvPicPr>
        <p:blipFill>
          <a:blip r:embed="rId7" cstate="print"/>
          <a:stretch>
            <a:fillRect/>
          </a:stretch>
        </p:blipFill>
        <p:spPr>
          <a:xfrm>
            <a:off x="235734" y="2904499"/>
            <a:ext cx="3802865" cy="2233448"/>
          </a:xfrm>
          <a:prstGeom prst="rect">
            <a:avLst/>
          </a:prstGeom>
        </p:spPr>
      </p:pic>
      <p:sp>
        <p:nvSpPr>
          <p:cNvPr id="27" name="CasellaDiTesto 26">
            <a:extLst>
              <a:ext uri="{FF2B5EF4-FFF2-40B4-BE49-F238E27FC236}">
                <a16:creationId xmlns:a16="http://schemas.microsoft.com/office/drawing/2014/main" id="{78C31320-5A00-4285-8293-5260889AA004}"/>
              </a:ext>
            </a:extLst>
          </p:cNvPr>
          <p:cNvSpPr txBox="1"/>
          <p:nvPr/>
        </p:nvSpPr>
        <p:spPr>
          <a:xfrm>
            <a:off x="3747813" y="4100143"/>
            <a:ext cx="1236900" cy="590431"/>
          </a:xfrm>
          <a:prstGeom prst="rightArrow">
            <a:avLst>
              <a:gd name="adj1" fmla="val 46464"/>
              <a:gd name="adj2" fmla="val 46983"/>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r"/>
            <a:r>
              <a:rPr lang="it-IT" sz="1200" dirty="0"/>
              <a:t>PER LIVELLI</a:t>
            </a:r>
          </a:p>
        </p:txBody>
      </p:sp>
      <p:sp>
        <p:nvSpPr>
          <p:cNvPr id="24" name="CasellaDiTesto 23">
            <a:extLst>
              <a:ext uri="{FF2B5EF4-FFF2-40B4-BE49-F238E27FC236}">
                <a16:creationId xmlns:a16="http://schemas.microsoft.com/office/drawing/2014/main" id="{1F18EAA2-A865-4015-AB0E-A96EB7AF7C61}"/>
              </a:ext>
            </a:extLst>
          </p:cNvPr>
          <p:cNvSpPr txBox="1"/>
          <p:nvPr/>
        </p:nvSpPr>
        <p:spPr>
          <a:xfrm>
            <a:off x="3668319" y="3560859"/>
            <a:ext cx="1050354" cy="519678"/>
          </a:xfrm>
          <a:prstGeom prst="leftArrow">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it-IT" sz="1050" dirty="0"/>
              <a:t>PER ANNI</a:t>
            </a:r>
          </a:p>
        </p:txBody>
      </p:sp>
      <p:pic>
        <p:nvPicPr>
          <p:cNvPr id="5122" name="Picture 2"/>
          <p:cNvPicPr>
            <a:picLocks noChangeAspect="1" noChangeArrowheads="1"/>
          </p:cNvPicPr>
          <p:nvPr/>
        </p:nvPicPr>
        <p:blipFill>
          <a:blip r:embed="rId8" cstate="print"/>
          <a:srcRect/>
          <a:stretch>
            <a:fillRect/>
          </a:stretch>
        </p:blipFill>
        <p:spPr bwMode="auto">
          <a:xfrm>
            <a:off x="4812853" y="2913182"/>
            <a:ext cx="3839830" cy="2182813"/>
          </a:xfrm>
          <a:prstGeom prst="rect">
            <a:avLst/>
          </a:prstGeom>
          <a:noFill/>
          <a:ln w="9525">
            <a:noFill/>
            <a:miter lim="800000"/>
            <a:headEnd/>
            <a:tailEnd/>
          </a:ln>
          <a:effectLst/>
        </p:spPr>
      </p:pic>
    </p:spTree>
    <p:extLst>
      <p:ext uri="{BB962C8B-B14F-4D97-AF65-F5344CB8AC3E}">
        <p14:creationId xmlns:p14="http://schemas.microsoft.com/office/powerpoint/2010/main" val="1905501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PER SETTORE MERCEOLOGICO  </a:t>
            </a: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LA COMPOSIZIONE MERCEOLOGICO-SETTORIALE</a:t>
            </a:r>
          </a:p>
          <a:p>
            <a:pPr algn="ctr"/>
            <a:r>
              <a:rPr lang="it-IT" sz="2000" b="1" i="1" dirty="0">
                <a:solidFill>
                  <a:srgbClr val="3366FF"/>
                </a:solidFill>
                <a:latin typeface="Helvetica Neue"/>
                <a:cs typeface="Helvetica Neue"/>
              </a:rPr>
              <a:t>La superficie espositiva affittata</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30" name="Rettangolo 29"/>
          <p:cNvSpPr/>
          <p:nvPr/>
        </p:nvSpPr>
        <p:spPr>
          <a:xfrm>
            <a:off x="1841725" y="2610136"/>
            <a:ext cx="5713200" cy="394128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8" name="Immagine 17">
            <a:extLst>
              <a:ext uri="{FF2B5EF4-FFF2-40B4-BE49-F238E27FC236}">
                <a16:creationId xmlns:a16="http://schemas.microsoft.com/office/drawing/2014/main" id="{F0FA41A9-3DED-43F2-8DD7-38EB6611CAA8}"/>
              </a:ext>
            </a:extLst>
          </p:cNvPr>
          <p:cNvPicPr>
            <a:picLocks noChangeAspect="1"/>
          </p:cNvPicPr>
          <p:nvPr/>
        </p:nvPicPr>
        <p:blipFill>
          <a:blip r:embed="rId7" cstate="print"/>
          <a:stretch>
            <a:fillRect/>
          </a:stretch>
        </p:blipFill>
        <p:spPr>
          <a:xfrm>
            <a:off x="1841386" y="2609407"/>
            <a:ext cx="5713879" cy="3942649"/>
          </a:xfrm>
          <a:prstGeom prst="rect">
            <a:avLst/>
          </a:prstGeom>
        </p:spPr>
      </p:pic>
    </p:spTree>
    <p:extLst>
      <p:ext uri="{BB962C8B-B14F-4D97-AF65-F5344CB8AC3E}">
        <p14:creationId xmlns:p14="http://schemas.microsoft.com/office/powerpoint/2010/main" val="190550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869974"/>
            <a:ext cx="8359707" cy="695189"/>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Helvetica Neue"/>
                <a:ea typeface="+mj-ea"/>
                <a:cs typeface="Helvetica Neue"/>
              </a:rPr>
              <a:t>POSIZIONAMENTO DELL’EMILIA-ROMAGNA NEL MERCATO FIERISTICO NAZIONALE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24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Helvetica Neue"/>
                <a:ea typeface="+mj-ea"/>
                <a:cs typeface="Helvetica Neue"/>
              </a:rPr>
              <a:t>2016-2017-2018</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rapporti UFI Euro </a:t>
            </a:r>
            <a:r>
              <a:rPr lang="it-IT" sz="1000" dirty="0" err="1">
                <a:solidFill>
                  <a:schemeClr val="bg1"/>
                </a:solidFill>
                <a:latin typeface="Helvetica Neue"/>
                <a:cs typeface="Helvetica Neue"/>
              </a:rPr>
              <a:t>Fairs</a:t>
            </a:r>
            <a:r>
              <a:rPr lang="it-IT" sz="1000" dirty="0">
                <a:solidFill>
                  <a:schemeClr val="bg1"/>
                </a:solidFill>
                <a:latin typeface="Helvetica Neue"/>
                <a:cs typeface="Helvetica Neue"/>
              </a:rPr>
              <a:t> </a:t>
            </a:r>
            <a:r>
              <a:rPr lang="it-IT" sz="1000" dirty="0" err="1">
                <a:solidFill>
                  <a:schemeClr val="bg1"/>
                </a:solidFill>
                <a:latin typeface="Helvetica Neue"/>
                <a:cs typeface="Helvetica Neue"/>
              </a:rPr>
              <a:t>Statistics</a:t>
            </a:r>
            <a:r>
              <a:rPr lang="it-IT" sz="1000" dirty="0">
                <a:solidFill>
                  <a:schemeClr val="bg1"/>
                </a:solidFill>
                <a:latin typeface="Helvetica Neue"/>
                <a:cs typeface="Helvetica Neue"/>
              </a:rPr>
              <a:t> (2016-2017-2018) e Osservatorio Fieristico della Regione Emilia-Romagna</a:t>
            </a:r>
          </a:p>
        </p:txBody>
      </p:sp>
      <p:graphicFrame>
        <p:nvGraphicFramePr>
          <p:cNvPr id="24" name="Segnaposto contenuto 17">
            <a:extLst>
              <a:ext uri="{FF2B5EF4-FFF2-40B4-BE49-F238E27FC236}">
                <a16:creationId xmlns:a16="http://schemas.microsoft.com/office/drawing/2014/main" id="{08D8818C-D671-4DD9-A7D7-ACCB7AC18541}"/>
              </a:ext>
            </a:extLst>
          </p:cNvPr>
          <p:cNvGraphicFramePr>
            <a:graphicFrameLocks/>
          </p:cNvGraphicFramePr>
          <p:nvPr>
            <p:extLst>
              <p:ext uri="{D42A27DB-BD31-4B8C-83A1-F6EECF244321}">
                <p14:modId xmlns:p14="http://schemas.microsoft.com/office/powerpoint/2010/main" val="1637374509"/>
              </p:ext>
            </p:extLst>
          </p:nvPr>
        </p:nvGraphicFramePr>
        <p:xfrm>
          <a:off x="516262" y="2241741"/>
          <a:ext cx="4758676" cy="4025766"/>
        </p:xfrm>
        <a:graphic>
          <a:graphicData uri="http://schemas.openxmlformats.org/drawingml/2006/chart">
            <c:chart xmlns:c="http://schemas.openxmlformats.org/drawingml/2006/chart" xmlns:r="http://schemas.openxmlformats.org/officeDocument/2006/relationships" r:id="rId7"/>
          </a:graphicData>
        </a:graphic>
      </p:graphicFrame>
      <p:sp>
        <p:nvSpPr>
          <p:cNvPr id="25" name="Freccia a sinistra 10">
            <a:extLst>
              <a:ext uri="{FF2B5EF4-FFF2-40B4-BE49-F238E27FC236}">
                <a16:creationId xmlns:a16="http://schemas.microsoft.com/office/drawing/2014/main" id="{234333BE-4DBA-4E09-B3BF-5AEE433EE598}"/>
              </a:ext>
            </a:extLst>
          </p:cNvPr>
          <p:cNvSpPr/>
          <p:nvPr/>
        </p:nvSpPr>
        <p:spPr>
          <a:xfrm>
            <a:off x="4768062" y="3149600"/>
            <a:ext cx="3880638" cy="1358900"/>
          </a:xfrm>
          <a:custGeom>
            <a:avLst/>
            <a:gdLst>
              <a:gd name="connsiteX0" fmla="*/ 0 w 4575040"/>
              <a:gd name="connsiteY0" fmla="*/ 559950 h 1119900"/>
              <a:gd name="connsiteX1" fmla="*/ 559950 w 4575040"/>
              <a:gd name="connsiteY1" fmla="*/ 0 h 1119900"/>
              <a:gd name="connsiteX2" fmla="*/ 559950 w 4575040"/>
              <a:gd name="connsiteY2" fmla="*/ 27057 h 1119900"/>
              <a:gd name="connsiteX3" fmla="*/ 4575040 w 4575040"/>
              <a:gd name="connsiteY3" fmla="*/ 27057 h 1119900"/>
              <a:gd name="connsiteX4" fmla="*/ 4575040 w 4575040"/>
              <a:gd name="connsiteY4" fmla="*/ 1092843 h 1119900"/>
              <a:gd name="connsiteX5" fmla="*/ 559950 w 4575040"/>
              <a:gd name="connsiteY5" fmla="*/ 1092843 h 1119900"/>
              <a:gd name="connsiteX6" fmla="*/ 559950 w 4575040"/>
              <a:gd name="connsiteY6" fmla="*/ 1119900 h 1119900"/>
              <a:gd name="connsiteX7" fmla="*/ 0 w 4575040"/>
              <a:gd name="connsiteY7" fmla="*/ 559950 h 1119900"/>
              <a:gd name="connsiteX0" fmla="*/ 0 w 4575040"/>
              <a:gd name="connsiteY0" fmla="*/ 559950 h 1119900"/>
              <a:gd name="connsiteX1" fmla="*/ 559950 w 4575040"/>
              <a:gd name="connsiteY1" fmla="*/ 0 h 1119900"/>
              <a:gd name="connsiteX2" fmla="*/ 559950 w 4575040"/>
              <a:gd name="connsiteY2" fmla="*/ 27057 h 1119900"/>
              <a:gd name="connsiteX3" fmla="*/ 4575040 w 4575040"/>
              <a:gd name="connsiteY3" fmla="*/ 27057 h 1119900"/>
              <a:gd name="connsiteX4" fmla="*/ 4147021 w 4575040"/>
              <a:gd name="connsiteY4" fmla="*/ 522868 h 1119900"/>
              <a:gd name="connsiteX5" fmla="*/ 4575040 w 4575040"/>
              <a:gd name="connsiteY5" fmla="*/ 1092843 h 1119900"/>
              <a:gd name="connsiteX6" fmla="*/ 559950 w 4575040"/>
              <a:gd name="connsiteY6" fmla="*/ 1092843 h 1119900"/>
              <a:gd name="connsiteX7" fmla="*/ 559950 w 4575040"/>
              <a:gd name="connsiteY7" fmla="*/ 1119900 h 1119900"/>
              <a:gd name="connsiteX8" fmla="*/ 0 w 4575040"/>
              <a:gd name="connsiteY8" fmla="*/ 559950 h 1119900"/>
              <a:gd name="connsiteX0" fmla="*/ 0 w 4575040"/>
              <a:gd name="connsiteY0" fmla="*/ 559950 h 1119900"/>
              <a:gd name="connsiteX1" fmla="*/ 559950 w 4575040"/>
              <a:gd name="connsiteY1" fmla="*/ 0 h 1119900"/>
              <a:gd name="connsiteX2" fmla="*/ 559950 w 4575040"/>
              <a:gd name="connsiteY2" fmla="*/ 27057 h 1119900"/>
              <a:gd name="connsiteX3" fmla="*/ 4575040 w 4575040"/>
              <a:gd name="connsiteY3" fmla="*/ 27057 h 1119900"/>
              <a:gd name="connsiteX4" fmla="*/ 4147021 w 4575040"/>
              <a:gd name="connsiteY4" fmla="*/ 571507 h 1119900"/>
              <a:gd name="connsiteX5" fmla="*/ 4575040 w 4575040"/>
              <a:gd name="connsiteY5" fmla="*/ 1092843 h 1119900"/>
              <a:gd name="connsiteX6" fmla="*/ 559950 w 4575040"/>
              <a:gd name="connsiteY6" fmla="*/ 1092843 h 1119900"/>
              <a:gd name="connsiteX7" fmla="*/ 559950 w 4575040"/>
              <a:gd name="connsiteY7" fmla="*/ 1119900 h 1119900"/>
              <a:gd name="connsiteX8" fmla="*/ 0 w 4575040"/>
              <a:gd name="connsiteY8" fmla="*/ 559950 h 111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5040" h="1119900">
                <a:moveTo>
                  <a:pt x="0" y="559950"/>
                </a:moveTo>
                <a:lnTo>
                  <a:pt x="559950" y="0"/>
                </a:lnTo>
                <a:lnTo>
                  <a:pt x="559950" y="27057"/>
                </a:lnTo>
                <a:lnTo>
                  <a:pt x="4575040" y="27057"/>
                </a:lnTo>
                <a:cubicBezTo>
                  <a:pt x="4575040" y="205298"/>
                  <a:pt x="4147021" y="393266"/>
                  <a:pt x="4147021" y="571507"/>
                </a:cubicBezTo>
                <a:lnTo>
                  <a:pt x="4575040" y="1092843"/>
                </a:lnTo>
                <a:lnTo>
                  <a:pt x="559950" y="1092843"/>
                </a:lnTo>
                <a:lnTo>
                  <a:pt x="559950" y="1119900"/>
                </a:lnTo>
                <a:lnTo>
                  <a:pt x="0" y="559950"/>
                </a:lnTo>
                <a:close/>
              </a:path>
            </a:pathLst>
          </a:custGeom>
          <a:effectLst>
            <a:outerShdw blurRad="50800" dist="139700" dir="5400000">
              <a:srgbClr val="000000">
                <a:alpha val="43000"/>
              </a:srgbClr>
            </a:outerShdw>
          </a:effectLst>
          <a:scene3d>
            <a:camera prst="orthographicFront">
              <a:rot lat="300000" lon="21599989"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84080" tIns="12065" rIns="559950" bIns="12065" numCol="1" spcCol="1270" anchor="ctr" anchorCtr="0">
            <a:noAutofit/>
          </a:bodyPr>
          <a:lstStyle/>
          <a:p>
            <a:pPr marL="0" lvl="0" indent="0" defTabSz="844550">
              <a:lnSpc>
                <a:spcPct val="90000"/>
              </a:lnSpc>
              <a:spcBef>
                <a:spcPct val="0"/>
              </a:spcBef>
              <a:buFont typeface="Wingdings" panose="05000000000000000000" pitchFamily="2" charset="2"/>
              <a:buNone/>
            </a:pPr>
            <a:r>
              <a:rPr lang="it-IT" sz="1600" b="1" kern="1200" dirty="0">
                <a:latin typeface="Helvetica Neue"/>
                <a:cs typeface="Helvetica Neue"/>
              </a:rPr>
              <a:t>Nel mercato fieristico italiano l’Emilia-Romagna</a:t>
            </a:r>
          </a:p>
          <a:p>
            <a:pPr marL="0" lvl="0" indent="0" defTabSz="844550">
              <a:lnSpc>
                <a:spcPct val="90000"/>
              </a:lnSpc>
              <a:spcBef>
                <a:spcPct val="0"/>
              </a:spcBef>
              <a:buFont typeface="Wingdings" panose="05000000000000000000" pitchFamily="2" charset="2"/>
              <a:buNone/>
            </a:pPr>
            <a:r>
              <a:rPr lang="it-IT" sz="1600" b="1" kern="1200" dirty="0">
                <a:latin typeface="Helvetica Neue"/>
                <a:cs typeface="Helvetica Neue"/>
              </a:rPr>
              <a:t>si posiziona al</a:t>
            </a:r>
          </a:p>
          <a:p>
            <a:pPr marL="0" lvl="0" indent="0" defTabSz="844550">
              <a:lnSpc>
                <a:spcPct val="90000"/>
              </a:lnSpc>
              <a:spcBef>
                <a:spcPct val="0"/>
              </a:spcBef>
              <a:buFont typeface="Wingdings" panose="05000000000000000000" pitchFamily="2" charset="2"/>
              <a:buNone/>
            </a:pPr>
            <a:r>
              <a:rPr lang="it-IT" sz="1600" b="1" kern="1200" dirty="0">
                <a:latin typeface="Helvetica Neue"/>
                <a:cs typeface="Helvetica Neue"/>
              </a:rPr>
              <a:t>secondo posto, preceduta dalla Lombardia.</a:t>
            </a:r>
          </a:p>
        </p:txBody>
      </p:sp>
      <p:sp>
        <p:nvSpPr>
          <p:cNvPr id="26" name="Freccia a sinistra 11">
            <a:extLst>
              <a:ext uri="{FF2B5EF4-FFF2-40B4-BE49-F238E27FC236}">
                <a16:creationId xmlns:a16="http://schemas.microsoft.com/office/drawing/2014/main" id="{AB0FFB39-8E49-45AF-BA2F-9300A46DD58D}"/>
              </a:ext>
            </a:extLst>
          </p:cNvPr>
          <p:cNvSpPr/>
          <p:nvPr/>
        </p:nvSpPr>
        <p:spPr>
          <a:xfrm>
            <a:off x="4814381" y="4572000"/>
            <a:ext cx="3859719" cy="1409700"/>
          </a:xfrm>
          <a:custGeom>
            <a:avLst/>
            <a:gdLst>
              <a:gd name="connsiteX0" fmla="*/ 0 w 4834637"/>
              <a:gd name="connsiteY0" fmla="*/ 559950 h 1119900"/>
              <a:gd name="connsiteX1" fmla="*/ 559950 w 4834637"/>
              <a:gd name="connsiteY1" fmla="*/ 0 h 1119900"/>
              <a:gd name="connsiteX2" fmla="*/ 559950 w 4834637"/>
              <a:gd name="connsiteY2" fmla="*/ 0 h 1119900"/>
              <a:gd name="connsiteX3" fmla="*/ 4834637 w 4834637"/>
              <a:gd name="connsiteY3" fmla="*/ 0 h 1119900"/>
              <a:gd name="connsiteX4" fmla="*/ 4834637 w 4834637"/>
              <a:gd name="connsiteY4" fmla="*/ 1119900 h 1119900"/>
              <a:gd name="connsiteX5" fmla="*/ 559950 w 4834637"/>
              <a:gd name="connsiteY5" fmla="*/ 1119900 h 1119900"/>
              <a:gd name="connsiteX6" fmla="*/ 559950 w 4834637"/>
              <a:gd name="connsiteY6" fmla="*/ 1119900 h 1119900"/>
              <a:gd name="connsiteX7" fmla="*/ 0 w 4834637"/>
              <a:gd name="connsiteY7" fmla="*/ 559950 h 1119900"/>
              <a:gd name="connsiteX0" fmla="*/ 0 w 4834638"/>
              <a:gd name="connsiteY0" fmla="*/ 559950 h 1119900"/>
              <a:gd name="connsiteX1" fmla="*/ 559950 w 4834638"/>
              <a:gd name="connsiteY1" fmla="*/ 0 h 1119900"/>
              <a:gd name="connsiteX2" fmla="*/ 559950 w 4834638"/>
              <a:gd name="connsiteY2" fmla="*/ 0 h 1119900"/>
              <a:gd name="connsiteX3" fmla="*/ 4834637 w 4834638"/>
              <a:gd name="connsiteY3" fmla="*/ 0 h 1119900"/>
              <a:gd name="connsiteX4" fmla="*/ 4263754 w 4834638"/>
              <a:gd name="connsiteY4" fmla="*/ 549688 h 1119900"/>
              <a:gd name="connsiteX5" fmla="*/ 4834637 w 4834638"/>
              <a:gd name="connsiteY5" fmla="*/ 1119900 h 1119900"/>
              <a:gd name="connsiteX6" fmla="*/ 559950 w 4834638"/>
              <a:gd name="connsiteY6" fmla="*/ 1119900 h 1119900"/>
              <a:gd name="connsiteX7" fmla="*/ 559950 w 4834638"/>
              <a:gd name="connsiteY7" fmla="*/ 1119900 h 1119900"/>
              <a:gd name="connsiteX8" fmla="*/ 0 w 4834638"/>
              <a:gd name="connsiteY8" fmla="*/ 559950 h 111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4638" h="1119900">
                <a:moveTo>
                  <a:pt x="0" y="559950"/>
                </a:moveTo>
                <a:lnTo>
                  <a:pt x="559950" y="0"/>
                </a:lnTo>
                <a:lnTo>
                  <a:pt x="559950" y="0"/>
                </a:lnTo>
                <a:lnTo>
                  <a:pt x="4834637" y="0"/>
                </a:lnTo>
                <a:cubicBezTo>
                  <a:pt x="4835653" y="160531"/>
                  <a:pt x="4262738" y="389157"/>
                  <a:pt x="4263754" y="549688"/>
                </a:cubicBezTo>
                <a:lnTo>
                  <a:pt x="4834637" y="1119900"/>
                </a:lnTo>
                <a:lnTo>
                  <a:pt x="559950" y="1119900"/>
                </a:lnTo>
                <a:lnTo>
                  <a:pt x="559950" y="1119900"/>
                </a:lnTo>
                <a:lnTo>
                  <a:pt x="0" y="559950"/>
                </a:lnTo>
                <a:close/>
              </a:path>
            </a:pathLst>
          </a:custGeom>
          <a:effectLst>
            <a:outerShdw blurRad="50800" dist="139700" dir="5400000">
              <a:srgbClr val="000000">
                <a:alpha val="43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txBody>
          <a:bodyPr spcFirstLastPara="0" vert="horz" wrap="none" lIns="584080" tIns="12065" rIns="559950" bIns="12065" numCol="1" spcCol="1270" anchor="ctr" anchorCtr="0">
            <a:noAutofit/>
          </a:bodyPr>
          <a:lstStyle/>
          <a:p>
            <a:pPr marL="0" lvl="0" indent="0" defTabSz="844550">
              <a:lnSpc>
                <a:spcPct val="90000"/>
              </a:lnSpc>
              <a:spcBef>
                <a:spcPct val="0"/>
              </a:spcBef>
              <a:buFont typeface="Wingdings" panose="05000000000000000000" pitchFamily="2" charset="2"/>
              <a:buNone/>
            </a:pPr>
            <a:r>
              <a:rPr lang="it-IT" sz="1600" b="1" kern="1200" dirty="0">
                <a:latin typeface="Helvetica Neue"/>
              </a:rPr>
              <a:t>Il 60% delle manifestazioni</a:t>
            </a:r>
          </a:p>
          <a:p>
            <a:pPr marL="0" lvl="0" indent="0" defTabSz="844550">
              <a:lnSpc>
                <a:spcPct val="90000"/>
              </a:lnSpc>
              <a:spcBef>
                <a:spcPct val="0"/>
              </a:spcBef>
              <a:buFont typeface="Wingdings" panose="05000000000000000000" pitchFamily="2" charset="2"/>
              <a:buNone/>
            </a:pPr>
            <a:r>
              <a:rPr lang="it-IT" sz="1600" b="1" kern="1200" dirty="0">
                <a:latin typeface="Helvetica Neue"/>
              </a:rPr>
              <a:t>internazionali sono</a:t>
            </a:r>
          </a:p>
          <a:p>
            <a:pPr marL="0" lvl="0" indent="0" defTabSz="844550">
              <a:lnSpc>
                <a:spcPct val="90000"/>
              </a:lnSpc>
              <a:spcBef>
                <a:spcPct val="0"/>
              </a:spcBef>
              <a:buFont typeface="Wingdings" panose="05000000000000000000" pitchFamily="2" charset="2"/>
              <a:buNone/>
            </a:pPr>
            <a:r>
              <a:rPr lang="it-IT" sz="1600" b="1" kern="1200" dirty="0">
                <a:latin typeface="Helvetica Neue"/>
              </a:rPr>
              <a:t>realizzate</a:t>
            </a:r>
          </a:p>
          <a:p>
            <a:pPr marL="0" lvl="0" indent="0" defTabSz="844550">
              <a:lnSpc>
                <a:spcPct val="90000"/>
              </a:lnSpc>
              <a:spcBef>
                <a:spcPct val="0"/>
              </a:spcBef>
              <a:buFont typeface="Wingdings" panose="05000000000000000000" pitchFamily="2" charset="2"/>
              <a:buNone/>
            </a:pPr>
            <a:r>
              <a:rPr lang="it-IT" sz="1600" b="1" kern="1200" dirty="0">
                <a:latin typeface="Helvetica Neue"/>
              </a:rPr>
              <a:t>in Lombardia (35%)</a:t>
            </a:r>
          </a:p>
          <a:p>
            <a:pPr marL="0" lvl="0" indent="0" defTabSz="844550">
              <a:lnSpc>
                <a:spcPct val="90000"/>
              </a:lnSpc>
              <a:spcBef>
                <a:spcPct val="0"/>
              </a:spcBef>
              <a:buFont typeface="Wingdings" panose="05000000000000000000" pitchFamily="2" charset="2"/>
              <a:buNone/>
            </a:pPr>
            <a:r>
              <a:rPr lang="it-IT" sz="1600" b="1" kern="1200" dirty="0">
                <a:latin typeface="Helvetica Neue"/>
              </a:rPr>
              <a:t>e in Emilia-Romagna (25%).</a:t>
            </a:r>
            <a:endParaRPr lang="it-IT" sz="1600" kern="1200" dirty="0">
              <a:latin typeface="Helvetica Neue"/>
            </a:endParaRPr>
          </a:p>
        </p:txBody>
      </p:sp>
    </p:spTree>
    <p:extLst>
      <p:ext uri="{BB962C8B-B14F-4D97-AF65-F5344CB8AC3E}">
        <p14:creationId xmlns:p14="http://schemas.microsoft.com/office/powerpoint/2010/main" val="190550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PER SETTORE MERCEOLOGICO  </a:t>
            </a: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LA COMPOSIZIONE MERCEOLOGICO-SETTORIALE</a:t>
            </a:r>
          </a:p>
          <a:p>
            <a:pPr algn="ctr"/>
            <a:r>
              <a:rPr lang="it-IT" sz="2000" b="1" i="1" dirty="0">
                <a:solidFill>
                  <a:srgbClr val="3366FF"/>
                </a:solidFill>
                <a:latin typeface="Helvetica Neue"/>
                <a:cs typeface="Helvetica Neue"/>
              </a:rPr>
              <a:t>La superficie espositiva affittata</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30" name="Rettangolo 29"/>
          <p:cNvSpPr/>
          <p:nvPr/>
        </p:nvSpPr>
        <p:spPr>
          <a:xfrm>
            <a:off x="2133600" y="2734734"/>
            <a:ext cx="4876800" cy="374226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EEC1E41E-5866-4904-A4BA-EF1CCFD7802D}"/>
              </a:ext>
            </a:extLst>
          </p:cNvPr>
          <p:cNvPicPr>
            <a:picLocks noChangeAspect="1"/>
          </p:cNvPicPr>
          <p:nvPr/>
        </p:nvPicPr>
        <p:blipFill>
          <a:blip r:embed="rId7" cstate="print"/>
          <a:stretch>
            <a:fillRect/>
          </a:stretch>
        </p:blipFill>
        <p:spPr>
          <a:xfrm>
            <a:off x="2139098" y="2711934"/>
            <a:ext cx="4879775" cy="3765671"/>
          </a:xfrm>
          <a:prstGeom prst="rect">
            <a:avLst/>
          </a:prstGeom>
        </p:spPr>
      </p:pic>
    </p:spTree>
    <p:extLst>
      <p:ext uri="{BB962C8B-B14F-4D97-AF65-F5344CB8AC3E}">
        <p14:creationId xmlns:p14="http://schemas.microsoft.com/office/powerpoint/2010/main" val="1905501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PER SETTORE MERCEOLOGICO  </a:t>
            </a: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LA COMPOSIZIONE MERCEOLOGICO-SETTORIALE</a:t>
            </a:r>
          </a:p>
          <a:p>
            <a:pPr algn="ctr"/>
            <a:r>
              <a:rPr lang="it-IT" sz="2000" b="1" i="1" dirty="0">
                <a:solidFill>
                  <a:srgbClr val="3366FF"/>
                </a:solidFill>
                <a:latin typeface="Helvetica Neue"/>
                <a:cs typeface="Helvetica Neue"/>
              </a:rPr>
              <a:t>La superficie espositiva affittata</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30" name="Rettangolo 29"/>
          <p:cNvSpPr/>
          <p:nvPr/>
        </p:nvSpPr>
        <p:spPr>
          <a:xfrm>
            <a:off x="1841972" y="2929467"/>
            <a:ext cx="5308600" cy="3310466"/>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5123" name="Picture 3"/>
          <p:cNvPicPr>
            <a:picLocks noChangeAspect="1" noChangeArrowheads="1"/>
          </p:cNvPicPr>
          <p:nvPr/>
        </p:nvPicPr>
        <p:blipFill>
          <a:blip r:embed="rId7" cstate="print"/>
          <a:srcRect/>
          <a:stretch>
            <a:fillRect/>
          </a:stretch>
        </p:blipFill>
        <p:spPr bwMode="auto">
          <a:xfrm>
            <a:off x="1828800" y="2893327"/>
            <a:ext cx="5322626" cy="3370995"/>
          </a:xfrm>
          <a:prstGeom prst="rect">
            <a:avLst/>
          </a:prstGeom>
          <a:noFill/>
          <a:ln w="9525">
            <a:noFill/>
            <a:miter lim="800000"/>
            <a:headEnd/>
            <a:tailEnd/>
          </a:ln>
          <a:effectLst/>
        </p:spPr>
      </p:pic>
    </p:spTree>
    <p:extLst>
      <p:ext uri="{BB962C8B-B14F-4D97-AF65-F5344CB8AC3E}">
        <p14:creationId xmlns:p14="http://schemas.microsoft.com/office/powerpoint/2010/main" val="190550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PER SETTORE MERCEOLOGICO  </a:t>
            </a: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LA COMPOSIZIONE MERCEOLOGICO-SETTORIALE</a:t>
            </a:r>
          </a:p>
          <a:p>
            <a:pPr algn="ctr"/>
            <a:r>
              <a:rPr lang="it-IT" sz="2000" b="1" i="1" dirty="0">
                <a:solidFill>
                  <a:srgbClr val="3366FF"/>
                </a:solidFill>
                <a:latin typeface="Helvetica Neue"/>
                <a:cs typeface="Helvetica Neue"/>
              </a:rPr>
              <a:t>La superficie espositiva affittata</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aphicFrame>
        <p:nvGraphicFramePr>
          <p:cNvPr id="16" name="Diagramma 15">
            <a:extLst>
              <a:ext uri="{FF2B5EF4-FFF2-40B4-BE49-F238E27FC236}">
                <a16:creationId xmlns:a16="http://schemas.microsoft.com/office/drawing/2014/main" id="{16FB4094-5434-4C6E-A8E3-BC6ED19C014D}"/>
              </a:ext>
            </a:extLst>
          </p:cNvPr>
          <p:cNvGraphicFramePr/>
          <p:nvPr>
            <p:extLst>
              <p:ext uri="{D42A27DB-BD31-4B8C-83A1-F6EECF244321}">
                <p14:modId xmlns:p14="http://schemas.microsoft.com/office/powerpoint/2010/main" val="525329399"/>
              </p:ext>
            </p:extLst>
          </p:nvPr>
        </p:nvGraphicFramePr>
        <p:xfrm>
          <a:off x="602242" y="2954867"/>
          <a:ext cx="7972326" cy="31971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05501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PER SETTORE MERCEOLOGICO  </a:t>
            </a: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2200" i="1" dirty="0">
                <a:solidFill>
                  <a:srgbClr val="3366FF"/>
                </a:solidFill>
                <a:latin typeface="Helvetica Neue"/>
                <a:cs typeface="Helvetica Neue"/>
              </a:rPr>
              <a:t>I SETTORI MERCEOLOGICI E LE TIPOLOGIE </a:t>
            </a:r>
            <a:r>
              <a:rPr lang="it-IT" sz="2200" i="1" dirty="0" err="1">
                <a:solidFill>
                  <a:srgbClr val="3366FF"/>
                </a:solidFill>
                <a:latin typeface="Helvetica Neue"/>
                <a:cs typeface="Helvetica Neue"/>
              </a:rPr>
              <a:t>DI</a:t>
            </a:r>
            <a:r>
              <a:rPr lang="it-IT" sz="2200" i="1" dirty="0">
                <a:solidFill>
                  <a:srgbClr val="3366FF"/>
                </a:solidFill>
                <a:latin typeface="Helvetica Neue"/>
                <a:cs typeface="Helvetica Neue"/>
              </a:rPr>
              <a:t> DESTINATARI</a:t>
            </a:r>
          </a:p>
          <a:p>
            <a:pPr algn="ctr"/>
            <a:r>
              <a:rPr lang="it-IT" sz="2000" b="1" i="1" dirty="0">
                <a:solidFill>
                  <a:srgbClr val="3366FF"/>
                </a:solidFill>
                <a:latin typeface="Helvetica Neue"/>
                <a:cs typeface="Helvetica Neue"/>
              </a:rPr>
              <a:t>La superficie espositiva affittata</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593943" y="6520524"/>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pSp>
        <p:nvGrpSpPr>
          <p:cNvPr id="2" name="Gruppo 1"/>
          <p:cNvGrpSpPr/>
          <p:nvPr/>
        </p:nvGrpSpPr>
        <p:grpSpPr>
          <a:xfrm>
            <a:off x="545383" y="2868969"/>
            <a:ext cx="7920000" cy="3583636"/>
            <a:chOff x="545383" y="2689787"/>
            <a:chExt cx="7920000" cy="3942000"/>
          </a:xfrm>
        </p:grpSpPr>
        <p:sp>
          <p:nvSpPr>
            <p:cNvPr id="18" name="Rettangolo 17"/>
            <p:cNvSpPr/>
            <p:nvPr/>
          </p:nvSpPr>
          <p:spPr>
            <a:xfrm>
              <a:off x="545383" y="2689787"/>
              <a:ext cx="7920000" cy="3942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7E6AB7B9-EB6D-4589-B2BB-007B502E31BD}"/>
                </a:ext>
              </a:extLst>
            </p:cNvPr>
            <p:cNvPicPr>
              <a:picLocks noChangeAspect="1"/>
            </p:cNvPicPr>
            <p:nvPr/>
          </p:nvPicPr>
          <p:blipFill>
            <a:blip r:embed="rId7" cstate="print"/>
            <a:stretch>
              <a:fillRect/>
            </a:stretch>
          </p:blipFill>
          <p:spPr>
            <a:xfrm>
              <a:off x="545383" y="2690698"/>
              <a:ext cx="7920000" cy="3940178"/>
            </a:xfrm>
            <a:prstGeom prst="rect">
              <a:avLst/>
            </a:prstGeom>
          </p:spPr>
        </p:pic>
      </p:grpSp>
    </p:spTree>
    <p:extLst>
      <p:ext uri="{BB962C8B-B14F-4D97-AF65-F5344CB8AC3E}">
        <p14:creationId xmlns:p14="http://schemas.microsoft.com/office/powerpoint/2010/main" val="1905501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PER SETTORE MERCEOLOGICO  </a:t>
            </a: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2200" i="1" dirty="0">
                <a:solidFill>
                  <a:srgbClr val="3366FF"/>
                </a:solidFill>
                <a:latin typeface="Helvetica Neue"/>
                <a:cs typeface="Helvetica Neue"/>
              </a:rPr>
              <a:t>I SETTORI MERCEOLOGICI E LE TIPOLOGIE </a:t>
            </a:r>
            <a:r>
              <a:rPr lang="it-IT" sz="2200" i="1" dirty="0" err="1">
                <a:solidFill>
                  <a:srgbClr val="3366FF"/>
                </a:solidFill>
                <a:latin typeface="Helvetica Neue"/>
                <a:cs typeface="Helvetica Neue"/>
              </a:rPr>
              <a:t>DI</a:t>
            </a:r>
            <a:r>
              <a:rPr lang="it-IT" sz="2200" i="1" dirty="0">
                <a:solidFill>
                  <a:srgbClr val="3366FF"/>
                </a:solidFill>
                <a:latin typeface="Helvetica Neue"/>
                <a:cs typeface="Helvetica Neue"/>
              </a:rPr>
              <a:t> DESTINATARI</a:t>
            </a:r>
          </a:p>
          <a:p>
            <a:pPr algn="ctr"/>
            <a:r>
              <a:rPr lang="it-IT" sz="2000" b="1" i="1" dirty="0">
                <a:solidFill>
                  <a:srgbClr val="3366FF"/>
                </a:solidFill>
                <a:latin typeface="Helvetica Neue"/>
                <a:cs typeface="Helvetica Neue"/>
              </a:rPr>
              <a:t>La superficie espositiva affittata</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pSp>
        <p:nvGrpSpPr>
          <p:cNvPr id="2" name="Gruppo 1"/>
          <p:cNvGrpSpPr/>
          <p:nvPr/>
        </p:nvGrpSpPr>
        <p:grpSpPr>
          <a:xfrm>
            <a:off x="596797" y="2892398"/>
            <a:ext cx="7967134" cy="3539066"/>
            <a:chOff x="596797" y="2971228"/>
            <a:chExt cx="7967134" cy="3539066"/>
          </a:xfrm>
        </p:grpSpPr>
        <p:sp>
          <p:nvSpPr>
            <p:cNvPr id="30" name="Rettangolo 29"/>
            <p:cNvSpPr/>
            <p:nvPr/>
          </p:nvSpPr>
          <p:spPr>
            <a:xfrm>
              <a:off x="596797" y="2971228"/>
              <a:ext cx="7967134" cy="353906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8" name="Immagine 17">
              <a:extLst>
                <a:ext uri="{FF2B5EF4-FFF2-40B4-BE49-F238E27FC236}">
                  <a16:creationId xmlns:a16="http://schemas.microsoft.com/office/drawing/2014/main" id="{1F11CF12-1EE0-4963-9AA1-447095767AC4}"/>
                </a:ext>
              </a:extLst>
            </p:cNvPr>
            <p:cNvPicPr>
              <a:picLocks noChangeAspect="1"/>
            </p:cNvPicPr>
            <p:nvPr/>
          </p:nvPicPr>
          <p:blipFill>
            <a:blip r:embed="rId7" cstate="print"/>
            <a:stretch>
              <a:fillRect/>
            </a:stretch>
          </p:blipFill>
          <p:spPr>
            <a:xfrm>
              <a:off x="600826" y="2972078"/>
              <a:ext cx="7959077" cy="3537367"/>
            </a:xfrm>
            <a:prstGeom prst="rect">
              <a:avLst/>
            </a:prstGeom>
          </p:spPr>
        </p:pic>
      </p:grpSp>
    </p:spTree>
    <p:extLst>
      <p:ext uri="{BB962C8B-B14F-4D97-AF65-F5344CB8AC3E}">
        <p14:creationId xmlns:p14="http://schemas.microsoft.com/office/powerpoint/2010/main" val="1905501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PER SETTORE MERCEOLOGICO  </a:t>
            </a: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2200" i="1" dirty="0">
                <a:solidFill>
                  <a:srgbClr val="3366FF"/>
                </a:solidFill>
                <a:latin typeface="Helvetica Neue"/>
                <a:cs typeface="Helvetica Neue"/>
              </a:rPr>
              <a:t>I SETTORI MERCEOLOGICI E LE TIPOLOGIE </a:t>
            </a:r>
            <a:r>
              <a:rPr lang="it-IT" sz="2200" i="1" dirty="0" err="1">
                <a:solidFill>
                  <a:srgbClr val="3366FF"/>
                </a:solidFill>
                <a:latin typeface="Helvetica Neue"/>
                <a:cs typeface="Helvetica Neue"/>
              </a:rPr>
              <a:t>DI</a:t>
            </a:r>
            <a:r>
              <a:rPr lang="it-IT" sz="2200" i="1" dirty="0">
                <a:solidFill>
                  <a:srgbClr val="3366FF"/>
                </a:solidFill>
                <a:latin typeface="Helvetica Neue"/>
                <a:cs typeface="Helvetica Neue"/>
              </a:rPr>
              <a:t> DESTINATARI</a:t>
            </a:r>
          </a:p>
          <a:p>
            <a:pPr algn="ctr"/>
            <a:r>
              <a:rPr lang="it-IT" sz="2000" b="1" i="1" dirty="0">
                <a:solidFill>
                  <a:srgbClr val="3366FF"/>
                </a:solidFill>
                <a:latin typeface="Helvetica Neue"/>
                <a:cs typeface="Helvetica Neue"/>
              </a:rPr>
              <a:t>La superficie espositiva affittata</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pSp>
        <p:nvGrpSpPr>
          <p:cNvPr id="22" name="Gruppo 21"/>
          <p:cNvGrpSpPr/>
          <p:nvPr/>
        </p:nvGrpSpPr>
        <p:grpSpPr>
          <a:xfrm>
            <a:off x="502997" y="2731038"/>
            <a:ext cx="7966555" cy="935572"/>
            <a:chOff x="0" y="0"/>
            <a:chExt cx="7972326" cy="954720"/>
          </a:xfrm>
          <a:solidFill>
            <a:schemeClr val="accent1">
              <a:lumMod val="50000"/>
            </a:schemeClr>
          </a:solidFill>
        </p:grpSpPr>
        <p:sp>
          <p:nvSpPr>
            <p:cNvPr id="23" name="Rettangolo arrotondato 22"/>
            <p:cNvSpPr/>
            <p:nvPr/>
          </p:nvSpPr>
          <p:spPr>
            <a:xfrm>
              <a:off x="0" y="0"/>
              <a:ext cx="7972326" cy="95472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Rettangolo 23"/>
            <p:cNvSpPr/>
            <p:nvPr/>
          </p:nvSpPr>
          <p:spPr>
            <a:xfrm>
              <a:off x="46606" y="46606"/>
              <a:ext cx="7879114" cy="8615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a:latin typeface="Helvetica Neue"/>
                  <a:cs typeface="Helvetica Neue"/>
                </a:rPr>
                <a:t>Tra le </a:t>
              </a:r>
              <a:r>
                <a:rPr lang="it-IT" sz="1600" b="1" kern="1200" dirty="0">
                  <a:latin typeface="Helvetica Neue"/>
                  <a:cs typeface="Helvetica Neue"/>
                </a:rPr>
                <a:t>manifestazioni internazionali</a:t>
              </a:r>
              <a:r>
                <a:rPr lang="it-IT" sz="1600" kern="1200" dirty="0">
                  <a:latin typeface="Helvetica Neue"/>
                  <a:cs typeface="Helvetica Neue"/>
                </a:rPr>
                <a:t> l’analisi delle superfici locate per  settori merceologici evidenzia </a:t>
              </a:r>
              <a:r>
                <a:rPr lang="it-IT" sz="1600" dirty="0">
                  <a:latin typeface="Helvetica Neue"/>
                  <a:cs typeface="Helvetica Neue"/>
                </a:rPr>
                <a:t>la </a:t>
              </a:r>
              <a:r>
                <a:rPr lang="it-IT" sz="1600" b="1" dirty="0">
                  <a:latin typeface="Helvetica Neue"/>
                  <a:cs typeface="Helvetica Neue"/>
                </a:rPr>
                <a:t>totalità di eventi rivolti al B2B nella maggior parte dei comparti</a:t>
              </a:r>
              <a:r>
                <a:rPr lang="it-IT" sz="1600" dirty="0">
                  <a:latin typeface="Helvetica Neue"/>
                  <a:cs typeface="Helvetica Neue"/>
                </a:rPr>
                <a:t>.</a:t>
              </a:r>
              <a:endParaRPr lang="it-IT" sz="1600" kern="1200" dirty="0">
                <a:latin typeface="Helvetica Neue"/>
                <a:cs typeface="Helvetica Neue"/>
              </a:endParaRPr>
            </a:p>
          </p:txBody>
        </p:sp>
      </p:grpSp>
      <p:grpSp>
        <p:nvGrpSpPr>
          <p:cNvPr id="25" name="Gruppo 24"/>
          <p:cNvGrpSpPr/>
          <p:nvPr/>
        </p:nvGrpSpPr>
        <p:grpSpPr>
          <a:xfrm>
            <a:off x="500111" y="3710748"/>
            <a:ext cx="7972326" cy="954720"/>
            <a:chOff x="0" y="0"/>
            <a:chExt cx="7972326" cy="954720"/>
          </a:xfrm>
          <a:solidFill>
            <a:schemeClr val="accent1">
              <a:lumMod val="75000"/>
            </a:schemeClr>
          </a:solidFill>
        </p:grpSpPr>
        <p:sp>
          <p:nvSpPr>
            <p:cNvPr id="26" name="Rettangolo arrotondato 25"/>
            <p:cNvSpPr/>
            <p:nvPr/>
          </p:nvSpPr>
          <p:spPr>
            <a:xfrm>
              <a:off x="0" y="0"/>
              <a:ext cx="7972326" cy="95472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Rettangolo 26"/>
            <p:cNvSpPr/>
            <p:nvPr/>
          </p:nvSpPr>
          <p:spPr>
            <a:xfrm>
              <a:off x="46606" y="46606"/>
              <a:ext cx="7879114" cy="8615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a:latin typeface="Helvetica Neue"/>
                  <a:cs typeface="Helvetica Neue"/>
                </a:rPr>
                <a:t>Sempre tr</a:t>
              </a:r>
              <a:r>
                <a:rPr lang="it-IT" sz="1600" dirty="0">
                  <a:latin typeface="Helvetica Neue"/>
                  <a:cs typeface="Helvetica Neue"/>
                </a:rPr>
                <a:t>a</a:t>
              </a:r>
              <a:r>
                <a:rPr lang="it-IT" sz="1600" kern="1200" dirty="0">
                  <a:latin typeface="Helvetica Neue"/>
                  <a:cs typeface="Helvetica Neue"/>
                </a:rPr>
                <a:t> le manifestazioni internazionali, il </a:t>
              </a:r>
              <a:r>
                <a:rPr lang="it-IT" sz="1600" b="1" kern="1200" dirty="0">
                  <a:latin typeface="Helvetica Neue"/>
                  <a:cs typeface="Helvetica Neue"/>
                </a:rPr>
                <a:t>B2C</a:t>
              </a:r>
              <a:r>
                <a:rPr lang="it-IT" sz="1600" kern="1200" dirty="0">
                  <a:latin typeface="Helvetica Neue"/>
                  <a:cs typeface="Helvetica Neue"/>
                </a:rPr>
                <a:t> prevale nelle manifestazioni del settore “Viaggi, trasporti”. Predomina invece il pubblico misto (sia operatori che pubblico generico) negli eventi dei settori “Sport, Hobby Intrattenimento, Arte”, “Arredamento Design d’interni” e “Costruzioni, Infrastrutture”</a:t>
              </a:r>
            </a:p>
          </p:txBody>
        </p:sp>
      </p:grpSp>
      <p:grpSp>
        <p:nvGrpSpPr>
          <p:cNvPr id="28" name="Gruppo 27"/>
          <p:cNvGrpSpPr/>
          <p:nvPr/>
        </p:nvGrpSpPr>
        <p:grpSpPr>
          <a:xfrm>
            <a:off x="939036" y="5472756"/>
            <a:ext cx="7377386" cy="1065418"/>
            <a:chOff x="0" y="0"/>
            <a:chExt cx="8014304" cy="954720"/>
          </a:xfrm>
        </p:grpSpPr>
        <p:sp>
          <p:nvSpPr>
            <p:cNvPr id="31" name="Rettangolo arrotondato 30"/>
            <p:cNvSpPr/>
            <p:nvPr/>
          </p:nvSpPr>
          <p:spPr>
            <a:xfrm>
              <a:off x="0" y="0"/>
              <a:ext cx="7972326" cy="954720"/>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2" name="Rettangolo 31"/>
            <p:cNvSpPr/>
            <p:nvPr/>
          </p:nvSpPr>
          <p:spPr>
            <a:xfrm>
              <a:off x="135190" y="46606"/>
              <a:ext cx="7879114" cy="861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dirty="0">
                  <a:solidFill>
                    <a:schemeClr val="tx1"/>
                  </a:solidFill>
                </a:rPr>
                <a:t>Sono numerosi i settori dove la superficie espositiva affittata è dedicata a </a:t>
              </a:r>
              <a:r>
                <a:rPr lang="it-IT" sz="1600" b="1" dirty="0">
                  <a:solidFill>
                    <a:schemeClr val="tx1"/>
                  </a:solidFill>
                </a:rPr>
                <a:t>manifestazioni rivolte ai consumer (B2C</a:t>
              </a:r>
              <a:r>
                <a:rPr lang="it-IT" sz="1600" dirty="0">
                  <a:solidFill>
                    <a:schemeClr val="tx1"/>
                  </a:solidFill>
                </a:rPr>
                <a:t>): “Agricoltura,Silvicoltura, Zootecnia”, “Viaggi e trasporti”, “Campionari”, “Sport, Hobby, Intrattenimento, Arte”, “</a:t>
              </a:r>
              <a:r>
                <a:rPr lang="it-IT" sz="1600" dirty="0" err="1">
                  <a:solidFill>
                    <a:schemeClr val="tx1"/>
                  </a:solidFill>
                </a:rPr>
                <a:t>Food</a:t>
              </a:r>
              <a:r>
                <a:rPr lang="it-IT" sz="1600" dirty="0">
                  <a:solidFill>
                    <a:schemeClr val="tx1"/>
                  </a:solidFill>
                </a:rPr>
                <a:t>, Bevande, Ospitalità”</a:t>
              </a:r>
              <a:r>
                <a:rPr lang="it-IT" sz="1600" dirty="0">
                  <a:solidFill>
                    <a:schemeClr val="tx1"/>
                  </a:solidFill>
                  <a:latin typeface="Helvetica Neue"/>
                  <a:cs typeface="Helvetica Neue"/>
                </a:rPr>
                <a:t>.</a:t>
              </a:r>
            </a:p>
          </p:txBody>
        </p:sp>
      </p:grpSp>
      <p:grpSp>
        <p:nvGrpSpPr>
          <p:cNvPr id="36" name="Gruppo 35"/>
          <p:cNvGrpSpPr/>
          <p:nvPr/>
        </p:nvGrpSpPr>
        <p:grpSpPr>
          <a:xfrm>
            <a:off x="589559" y="4722124"/>
            <a:ext cx="7848021" cy="709686"/>
            <a:chOff x="0" y="0"/>
            <a:chExt cx="7972326" cy="957494"/>
          </a:xfrm>
          <a:solidFill>
            <a:schemeClr val="accent1">
              <a:lumMod val="60000"/>
              <a:lumOff val="40000"/>
            </a:schemeClr>
          </a:solidFill>
        </p:grpSpPr>
        <p:sp>
          <p:nvSpPr>
            <p:cNvPr id="37" name="Rettangolo arrotondato 36"/>
            <p:cNvSpPr/>
            <p:nvPr/>
          </p:nvSpPr>
          <p:spPr>
            <a:xfrm>
              <a:off x="0" y="0"/>
              <a:ext cx="7972326" cy="95472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8" name="Rettangolo 37"/>
            <p:cNvSpPr/>
            <p:nvPr/>
          </p:nvSpPr>
          <p:spPr>
            <a:xfrm>
              <a:off x="74333" y="95986"/>
              <a:ext cx="7879114" cy="8615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dirty="0">
                  <a:solidFill>
                    <a:schemeClr val="tx1"/>
                  </a:solidFill>
                </a:rPr>
                <a:t>Anche tra </a:t>
              </a:r>
              <a:r>
                <a:rPr lang="it-IT" b="1" dirty="0">
                  <a:solidFill>
                    <a:schemeClr val="tx1"/>
                  </a:solidFill>
                </a:rPr>
                <a:t>le manifestazioni nazionali</a:t>
              </a:r>
              <a:r>
                <a:rPr lang="it-IT" dirty="0">
                  <a:solidFill>
                    <a:schemeClr val="tx1"/>
                  </a:solidFill>
                </a:rPr>
                <a:t>, nella maggior parte dei settori la superficie espositiva affittata è dedicata ad eventi rivolti al pubblico professionale</a:t>
              </a:r>
              <a:r>
                <a:rPr lang="it-IT" sz="1600" dirty="0"/>
                <a:t>.</a:t>
              </a:r>
              <a:endParaRPr lang="it-IT" sz="1600" kern="1200" dirty="0">
                <a:solidFill>
                  <a:srgbClr val="000000"/>
                </a:solidFill>
                <a:latin typeface="Helvetica Neue"/>
                <a:cs typeface="Helvetica Neue"/>
              </a:endParaRPr>
            </a:p>
          </p:txBody>
        </p:sp>
      </p:grpSp>
    </p:spTree>
    <p:extLst>
      <p:ext uri="{BB962C8B-B14F-4D97-AF65-F5344CB8AC3E}">
        <p14:creationId xmlns:p14="http://schemas.microsoft.com/office/powerpoint/2010/main" val="1905501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PER SETTORE MERCEOLOGICO  </a:t>
            </a: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1900" i="1" dirty="0">
                <a:solidFill>
                  <a:srgbClr val="3366FF"/>
                </a:solidFill>
                <a:latin typeface="Helvetica Neue"/>
                <a:cs typeface="Helvetica Neue"/>
              </a:rPr>
              <a:t>LIVELLO </a:t>
            </a:r>
            <a:r>
              <a:rPr lang="it-IT" sz="1900" i="1" dirty="0" err="1">
                <a:solidFill>
                  <a:srgbClr val="3366FF"/>
                </a:solidFill>
                <a:latin typeface="Helvetica Neue"/>
                <a:cs typeface="Helvetica Neue"/>
              </a:rPr>
              <a:t>DI</a:t>
            </a:r>
            <a:r>
              <a:rPr lang="it-IT" sz="1900" i="1" dirty="0">
                <a:solidFill>
                  <a:srgbClr val="3366FF"/>
                </a:solidFill>
                <a:latin typeface="Helvetica Neue"/>
                <a:cs typeface="Helvetica Neue"/>
              </a:rPr>
              <a:t> INTERNAZIONALIZZAZIONE NEI SETTORI MERCEOLOGICI</a:t>
            </a:r>
          </a:p>
          <a:p>
            <a:pPr algn="ctr"/>
            <a:r>
              <a:rPr lang="it-IT" sz="2000" b="1" i="1" dirty="0">
                <a:solidFill>
                  <a:srgbClr val="3366FF"/>
                </a:solidFill>
                <a:latin typeface="Helvetica Neue"/>
                <a:cs typeface="Helvetica Neue"/>
              </a:rPr>
              <a:t>Espositori  esteri</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30" name="Rettangolo 29"/>
          <p:cNvSpPr/>
          <p:nvPr/>
        </p:nvSpPr>
        <p:spPr>
          <a:xfrm>
            <a:off x="2404533" y="2658533"/>
            <a:ext cx="4199467" cy="3810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37ECAB40-7D47-408D-8ECA-BCECFC61A1D0}"/>
              </a:ext>
            </a:extLst>
          </p:cNvPr>
          <p:cNvPicPr>
            <a:picLocks noChangeAspect="1"/>
          </p:cNvPicPr>
          <p:nvPr/>
        </p:nvPicPr>
        <p:blipFill>
          <a:blip r:embed="rId7" cstate="print"/>
          <a:stretch>
            <a:fillRect/>
          </a:stretch>
        </p:blipFill>
        <p:spPr>
          <a:xfrm>
            <a:off x="2407255" y="2646548"/>
            <a:ext cx="4208841" cy="3841825"/>
          </a:xfrm>
          <a:prstGeom prst="rect">
            <a:avLst/>
          </a:prstGeom>
        </p:spPr>
      </p:pic>
    </p:spTree>
    <p:extLst>
      <p:ext uri="{BB962C8B-B14F-4D97-AF65-F5344CB8AC3E}">
        <p14:creationId xmlns:p14="http://schemas.microsoft.com/office/powerpoint/2010/main" val="1905501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PER SETTORE MERCEOLOGICO  </a:t>
            </a: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1900" i="1" dirty="0">
                <a:solidFill>
                  <a:srgbClr val="3366FF"/>
                </a:solidFill>
                <a:latin typeface="Helvetica Neue"/>
                <a:cs typeface="Helvetica Neue"/>
              </a:rPr>
              <a:t>LIVELLO </a:t>
            </a:r>
            <a:r>
              <a:rPr lang="it-IT" sz="1900" i="1" dirty="0" err="1">
                <a:solidFill>
                  <a:srgbClr val="3366FF"/>
                </a:solidFill>
                <a:latin typeface="Helvetica Neue"/>
                <a:cs typeface="Helvetica Neue"/>
              </a:rPr>
              <a:t>DI</a:t>
            </a:r>
            <a:r>
              <a:rPr lang="it-IT" sz="1900" i="1" dirty="0">
                <a:solidFill>
                  <a:srgbClr val="3366FF"/>
                </a:solidFill>
                <a:latin typeface="Helvetica Neue"/>
                <a:cs typeface="Helvetica Neue"/>
              </a:rPr>
              <a:t> INTERNAZIONALIZZAZIONE NEI SETTORI MERCEOLOGICI</a:t>
            </a:r>
          </a:p>
          <a:p>
            <a:pPr algn="ctr"/>
            <a:r>
              <a:rPr lang="it-IT" sz="2000" b="1" i="1" dirty="0">
                <a:solidFill>
                  <a:srgbClr val="3366FF"/>
                </a:solidFill>
                <a:latin typeface="Helvetica Neue"/>
                <a:cs typeface="Helvetica Neue"/>
              </a:rPr>
              <a:t>Visitatori esteri</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pSp>
        <p:nvGrpSpPr>
          <p:cNvPr id="2" name="Gruppo 1"/>
          <p:cNvGrpSpPr/>
          <p:nvPr/>
        </p:nvGrpSpPr>
        <p:grpSpPr>
          <a:xfrm>
            <a:off x="2469966" y="2592056"/>
            <a:ext cx="4204068" cy="3960000"/>
            <a:chOff x="2750388" y="2749529"/>
            <a:chExt cx="4204068" cy="3960000"/>
          </a:xfrm>
        </p:grpSpPr>
        <p:sp>
          <p:nvSpPr>
            <p:cNvPr id="30" name="Rettangolo 29"/>
            <p:cNvSpPr/>
            <p:nvPr/>
          </p:nvSpPr>
          <p:spPr>
            <a:xfrm>
              <a:off x="2752689" y="2749529"/>
              <a:ext cx="4199467" cy="3960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8" name="Immagine 17">
              <a:extLst>
                <a:ext uri="{FF2B5EF4-FFF2-40B4-BE49-F238E27FC236}">
                  <a16:creationId xmlns:a16="http://schemas.microsoft.com/office/drawing/2014/main" id="{3A9F7F14-0B20-4122-A2BC-3143071F745B}"/>
                </a:ext>
              </a:extLst>
            </p:cNvPr>
            <p:cNvPicPr>
              <a:picLocks noChangeAspect="1"/>
            </p:cNvPicPr>
            <p:nvPr/>
          </p:nvPicPr>
          <p:blipFill>
            <a:blip r:embed="rId7" cstate="print"/>
            <a:stretch>
              <a:fillRect/>
            </a:stretch>
          </p:blipFill>
          <p:spPr>
            <a:xfrm>
              <a:off x="2750388" y="2749529"/>
              <a:ext cx="4204068" cy="3960000"/>
            </a:xfrm>
            <a:prstGeom prst="rect">
              <a:avLst/>
            </a:prstGeom>
          </p:spPr>
        </p:pic>
      </p:grpSp>
    </p:spTree>
    <p:extLst>
      <p:ext uri="{BB962C8B-B14F-4D97-AF65-F5344CB8AC3E}">
        <p14:creationId xmlns:p14="http://schemas.microsoft.com/office/powerpoint/2010/main" val="1905501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PER SETTORE MERCEOLOGICO  </a:t>
            </a: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3366FF"/>
              </a:solidFill>
              <a:effectLst>
                <a:outerShdw blurRad="38100" dist="19050" dir="2700000" algn="tl" rotWithShape="0">
                  <a:schemeClr val="dk1">
                    <a:alpha val="40000"/>
                  </a:schemeClr>
                </a:outerShdw>
              </a:effectLst>
              <a:latin typeface="Helvetica Neue"/>
              <a:cs typeface="Helvetica Neue"/>
            </a:endParaRPr>
          </a:p>
          <a:p>
            <a:pPr algn="ctr"/>
            <a:r>
              <a:rPr lang="it-IT" sz="1900" i="1" dirty="0">
                <a:solidFill>
                  <a:srgbClr val="3366FF"/>
                </a:solidFill>
                <a:latin typeface="Helvetica Neue"/>
                <a:cs typeface="Helvetica Neue"/>
              </a:rPr>
              <a:t>LIVELLO </a:t>
            </a:r>
            <a:r>
              <a:rPr lang="it-IT" sz="1900" i="1" dirty="0" err="1">
                <a:solidFill>
                  <a:srgbClr val="3366FF"/>
                </a:solidFill>
                <a:latin typeface="Helvetica Neue"/>
                <a:cs typeface="Helvetica Neue"/>
              </a:rPr>
              <a:t>DI</a:t>
            </a:r>
            <a:r>
              <a:rPr lang="it-IT" sz="1900" i="1" dirty="0">
                <a:solidFill>
                  <a:srgbClr val="3366FF"/>
                </a:solidFill>
                <a:latin typeface="Helvetica Neue"/>
                <a:cs typeface="Helvetica Neue"/>
              </a:rPr>
              <a:t> INTERNAZIONALIZZAZIONE NEI SETTORI MERCEOLOGICI</a:t>
            </a:r>
          </a:p>
          <a:p>
            <a:pPr algn="ctr"/>
            <a:r>
              <a:rPr lang="it-IT" sz="2000" b="1" i="1" dirty="0">
                <a:solidFill>
                  <a:srgbClr val="3366FF"/>
                </a:solidFill>
                <a:latin typeface="Helvetica Neue"/>
                <a:cs typeface="Helvetica Neue"/>
              </a:rPr>
              <a:t>Espositori  e visitatori esteri</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aphicFrame>
        <p:nvGraphicFramePr>
          <p:cNvPr id="26" name="Diagramma 25">
            <a:extLst>
              <a:ext uri="{FF2B5EF4-FFF2-40B4-BE49-F238E27FC236}">
                <a16:creationId xmlns:a16="http://schemas.microsoft.com/office/drawing/2014/main" id="{0FA88213-56EE-460D-8ADB-42DC047685EE}"/>
              </a:ext>
            </a:extLst>
          </p:cNvPr>
          <p:cNvGraphicFramePr/>
          <p:nvPr>
            <p:extLst>
              <p:ext uri="{D42A27DB-BD31-4B8C-83A1-F6EECF244321}">
                <p14:modId xmlns:p14="http://schemas.microsoft.com/office/powerpoint/2010/main" val="3602972760"/>
              </p:ext>
            </p:extLst>
          </p:nvPr>
        </p:nvGraphicFramePr>
        <p:xfrm>
          <a:off x="893042" y="2844800"/>
          <a:ext cx="7234957" cy="337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05501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sp>
        <p:nvSpPr>
          <p:cNvPr id="22" name="Rettangolo 21"/>
          <p:cNvSpPr/>
          <p:nvPr/>
        </p:nvSpPr>
        <p:spPr>
          <a:xfrm flipV="1">
            <a:off x="1211918" y="2342065"/>
            <a:ext cx="6694487" cy="217387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NEI SINGOLI POLI ESPOSITIVI</a:t>
            </a:r>
            <a:br>
              <a:rPr lang="it-IT" sz="2400" dirty="0">
                <a:ln w="0"/>
                <a:effectLst>
                  <a:outerShdw blurRad="38100" dist="19050" dir="2700000" algn="tl" rotWithShape="0">
                    <a:schemeClr val="dk1">
                      <a:alpha val="40000"/>
                    </a:schemeClr>
                  </a:outerShdw>
                </a:effectLst>
                <a:latin typeface="Helvetica Neue"/>
                <a:cs typeface="Helvetica Neue"/>
              </a:rPr>
            </a:b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a:p>
            <a:pPr algn="ctr"/>
            <a:r>
              <a:rPr lang="it-IT" sz="2000" i="1" dirty="0">
                <a:solidFill>
                  <a:srgbClr val="3366FF"/>
                </a:solidFill>
                <a:latin typeface="Helvetica Neue"/>
                <a:cs typeface="Helvetica Neue"/>
              </a:rPr>
              <a:t>DISTRIBUZIONE DELL’ATTIVITÀ FIERISTICA PER SEDI</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30" name="Rettangolo 29"/>
          <p:cNvSpPr/>
          <p:nvPr/>
        </p:nvSpPr>
        <p:spPr>
          <a:xfrm flipV="1">
            <a:off x="1230313" y="4690532"/>
            <a:ext cx="6680200" cy="1786466"/>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3" name="Rettangolo 22"/>
          <p:cNvSpPr/>
          <p:nvPr/>
        </p:nvSpPr>
        <p:spPr>
          <a:xfrm>
            <a:off x="1261532" y="4749800"/>
            <a:ext cx="6663268" cy="1735667"/>
          </a:xfrm>
          <a:prstGeom prst="rect">
            <a:avLst/>
          </a:prstGeom>
        </p:spPr>
        <p:txBody>
          <a:bodyPr wrap="square">
            <a:noAutofit/>
          </a:bodyPr>
          <a:lstStyle/>
          <a:p>
            <a:pPr algn="ctr"/>
            <a:r>
              <a:rPr lang="it-IT" sz="1400" dirty="0">
                <a:latin typeface="Helvetica Neue"/>
                <a:cs typeface="Helvetica Neue"/>
              </a:rPr>
              <a:t>L’attività fieristica in Emilia-Romagna si svolge sia nei quartieri fieristici sia location in carattere con gli eventi (palazzi sedi di mostre, aree cittadine)</a:t>
            </a:r>
            <a:r>
              <a:rPr lang="it-IT" sz="1000" dirty="0">
                <a:latin typeface="Helvetica Neue"/>
                <a:cs typeface="Helvetica Neue"/>
              </a:rPr>
              <a:t>. </a:t>
            </a:r>
          </a:p>
          <a:p>
            <a:pPr algn="ctr"/>
            <a:endParaRPr lang="it-IT" sz="1000" dirty="0">
              <a:latin typeface="Helvetica Neue"/>
              <a:cs typeface="Helvetica Neue"/>
            </a:endParaRPr>
          </a:p>
          <a:p>
            <a:pPr algn="ctr"/>
            <a:r>
              <a:rPr lang="it-IT" sz="1400" dirty="0">
                <a:latin typeface="Helvetica Neue"/>
                <a:cs typeface="Helvetica Neue"/>
              </a:rPr>
              <a:t>Complessivamente le sedi individuate sono 17.</a:t>
            </a:r>
            <a:endParaRPr lang="it-IT" sz="1000" dirty="0">
              <a:latin typeface="Helvetica Neue"/>
              <a:cs typeface="Helvetica Neue"/>
            </a:endParaRPr>
          </a:p>
          <a:p>
            <a:pPr algn="ctr"/>
            <a:endParaRPr lang="it-IT" sz="1000" dirty="0">
              <a:latin typeface="Helvetica Neue"/>
              <a:cs typeface="Helvetica Neue"/>
            </a:endParaRPr>
          </a:p>
          <a:p>
            <a:pPr algn="ctr"/>
            <a:r>
              <a:rPr lang="it-IT" sz="1400" dirty="0">
                <a:latin typeface="Helvetica Neue"/>
                <a:cs typeface="Helvetica Neue"/>
              </a:rPr>
              <a:t>Esaminando nel complesso i dati dell’attività fieristica regionale si conferma la </a:t>
            </a:r>
            <a:r>
              <a:rPr lang="it-IT" sz="1400" b="1" dirty="0">
                <a:latin typeface="Helvetica Neue"/>
                <a:cs typeface="Helvetica Neue"/>
              </a:rPr>
              <a:t>preminenza della triade </a:t>
            </a:r>
            <a:r>
              <a:rPr lang="it-IT" sz="1400" b="1" dirty="0" err="1">
                <a:latin typeface="Helvetica Neue"/>
                <a:cs typeface="Helvetica Neue"/>
              </a:rPr>
              <a:t>Bologna-Rimini-Parma</a:t>
            </a:r>
            <a:r>
              <a:rPr lang="it-IT" sz="1400" dirty="0">
                <a:latin typeface="Helvetica Neue"/>
                <a:cs typeface="Helvetica Neue"/>
              </a:rPr>
              <a:t> che nel 2018 raccoglie oltre l‘80% sia delle superfici affittate che degli espositori e il 70% dei visitatori.</a:t>
            </a:r>
          </a:p>
        </p:txBody>
      </p:sp>
      <p:pic>
        <p:nvPicPr>
          <p:cNvPr id="1026" name="Picture 2"/>
          <p:cNvPicPr>
            <a:picLocks noChangeAspect="1" noChangeArrowheads="1"/>
          </p:cNvPicPr>
          <p:nvPr/>
        </p:nvPicPr>
        <p:blipFill>
          <a:blip r:embed="rId7" cstate="print"/>
          <a:srcRect/>
          <a:stretch>
            <a:fillRect/>
          </a:stretch>
        </p:blipFill>
        <p:spPr bwMode="auto">
          <a:xfrm>
            <a:off x="1199202" y="2364761"/>
            <a:ext cx="6718300" cy="2166296"/>
          </a:xfrm>
          <a:prstGeom prst="rect">
            <a:avLst/>
          </a:prstGeom>
          <a:noFill/>
          <a:ln w="9525">
            <a:noFill/>
            <a:miter lim="800000"/>
            <a:headEnd/>
            <a:tailEnd/>
          </a:ln>
          <a:effectLst/>
        </p:spPr>
      </p:pic>
    </p:spTree>
    <p:extLst>
      <p:ext uri="{BB962C8B-B14F-4D97-AF65-F5344CB8AC3E}">
        <p14:creationId xmlns:p14="http://schemas.microsoft.com/office/powerpoint/2010/main" val="190550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0774"/>
            <a:ext cx="8359707" cy="695189"/>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Helvetica Neue"/>
                <a:ea typeface="+mj-ea"/>
                <a:cs typeface="Helvetica Neue"/>
              </a:rPr>
              <a:t>POSIZIONAMENTO DELL’EMILIA-ROMAGNA NEL MERCATO FIERISTICO NAZIONALE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24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Helvetica Neue"/>
                <a:ea typeface="+mj-ea"/>
                <a:cs typeface="Helvetica Neue"/>
              </a:rPr>
              <a:t>2016-2017-2018</a:t>
            </a:r>
          </a:p>
        </p:txBody>
      </p:sp>
      <p:pic>
        <p:nvPicPr>
          <p:cNvPr id="11" name="Immagine 10">
            <a:extLst>
              <a:ext uri="{FF2B5EF4-FFF2-40B4-BE49-F238E27FC236}">
                <a16:creationId xmlns:a16="http://schemas.microsoft.com/office/drawing/2014/main" id="{D29731F9-7268-47B5-965C-B580A3EDFF52}"/>
              </a:ext>
            </a:extLst>
          </p:cNvPr>
          <p:cNvPicPr>
            <a:picLocks noChangeAspect="1"/>
          </p:cNvPicPr>
          <p:nvPr/>
        </p:nvPicPr>
        <p:blipFill>
          <a:blip r:embed="rId7" cstate="print"/>
          <a:stretch>
            <a:fillRect/>
          </a:stretch>
        </p:blipFill>
        <p:spPr>
          <a:xfrm>
            <a:off x="79860" y="4081313"/>
            <a:ext cx="8693649" cy="2200847"/>
          </a:xfrm>
          <a:prstGeom prst="rect">
            <a:avLst/>
          </a:prstGeom>
        </p:spPr>
      </p:pic>
      <p:sp>
        <p:nvSpPr>
          <p:cNvPr id="16" name="CasellaDiTesto 15">
            <a:extLst>
              <a:ext uri="{FF2B5EF4-FFF2-40B4-BE49-F238E27FC236}">
                <a16:creationId xmlns:a16="http://schemas.microsoft.com/office/drawing/2014/main" id="{9B4FBB5F-F22A-4A12-8118-5A634A3EDB94}"/>
              </a:ext>
            </a:extLst>
          </p:cNvPr>
          <p:cNvSpPr txBox="1"/>
          <p:nvPr/>
        </p:nvSpPr>
        <p:spPr>
          <a:xfrm>
            <a:off x="609600" y="2463800"/>
            <a:ext cx="7916333" cy="1225868"/>
          </a:xfrm>
          <a:prstGeom prst="downArrowCallou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500" b="1" dirty="0"/>
              <a:t>Settori in cui </a:t>
            </a:r>
            <a:r>
              <a:rPr lang="en-US" sz="1500" b="1" dirty="0" err="1"/>
              <a:t>predomina</a:t>
            </a:r>
            <a:r>
              <a:rPr lang="en-US" sz="1500" b="1" dirty="0"/>
              <a:t> </a:t>
            </a:r>
            <a:r>
              <a:rPr lang="en-US" sz="1500" b="1" dirty="0" err="1"/>
              <a:t>l’Emilia</a:t>
            </a:r>
            <a:r>
              <a:rPr lang="en-US" sz="1500" b="1" dirty="0"/>
              <a:t>-Romagna </a:t>
            </a:r>
            <a:r>
              <a:rPr lang="en-US" sz="1500" b="1" dirty="0" err="1"/>
              <a:t>tra</a:t>
            </a:r>
            <a:r>
              <a:rPr lang="en-US" sz="1500" b="1" dirty="0"/>
              <a:t>  le </a:t>
            </a:r>
            <a:r>
              <a:rPr lang="it-IT" sz="1500" b="1" dirty="0"/>
              <a:t>manifestazioni internazionali </a:t>
            </a:r>
            <a:br>
              <a:rPr lang="it-IT" sz="1500" b="1" dirty="0"/>
            </a:br>
            <a:r>
              <a:rPr lang="it-IT" sz="1500" b="1" dirty="0"/>
              <a:t> triennio 2016-2017-2018  </a:t>
            </a:r>
          </a:p>
          <a:p>
            <a:pPr algn="ctr"/>
            <a:r>
              <a:rPr lang="it-IT" sz="1600" b="1" dirty="0"/>
              <a:t>AREE LOCATE</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rapporti UFI Euro </a:t>
            </a:r>
            <a:r>
              <a:rPr lang="it-IT" sz="1000" dirty="0" err="1">
                <a:solidFill>
                  <a:schemeClr val="bg1"/>
                </a:solidFill>
                <a:latin typeface="Helvetica Neue"/>
                <a:cs typeface="Helvetica Neue"/>
              </a:rPr>
              <a:t>Fairs</a:t>
            </a:r>
            <a:r>
              <a:rPr lang="it-IT" sz="1000" dirty="0">
                <a:solidFill>
                  <a:schemeClr val="bg1"/>
                </a:solidFill>
                <a:latin typeface="Helvetica Neue"/>
                <a:cs typeface="Helvetica Neue"/>
              </a:rPr>
              <a:t> </a:t>
            </a:r>
            <a:r>
              <a:rPr lang="it-IT" sz="1000" dirty="0" err="1">
                <a:solidFill>
                  <a:schemeClr val="bg1"/>
                </a:solidFill>
                <a:latin typeface="Helvetica Neue"/>
                <a:cs typeface="Helvetica Neue"/>
              </a:rPr>
              <a:t>Statistics</a:t>
            </a:r>
            <a:r>
              <a:rPr lang="it-IT" sz="1000" dirty="0">
                <a:solidFill>
                  <a:schemeClr val="bg1"/>
                </a:solidFill>
                <a:latin typeface="Helvetica Neue"/>
                <a:cs typeface="Helvetica Neue"/>
              </a:rPr>
              <a:t> (2016-2017-2018) e Osservatorio Fieristico della Regione Emilia-Romagna</a:t>
            </a:r>
          </a:p>
        </p:txBody>
      </p:sp>
    </p:spTree>
    <p:extLst>
      <p:ext uri="{BB962C8B-B14F-4D97-AF65-F5344CB8AC3E}">
        <p14:creationId xmlns:p14="http://schemas.microsoft.com/office/powerpoint/2010/main" val="1905501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NEI SINGOLI POLI ESPOSITIVI</a:t>
            </a:r>
            <a:br>
              <a:rPr lang="it-IT" sz="2400" dirty="0">
                <a:ln w="0"/>
                <a:effectLst>
                  <a:outerShdw blurRad="38100" dist="19050" dir="2700000" algn="tl" rotWithShape="0">
                    <a:schemeClr val="dk1">
                      <a:alpha val="40000"/>
                    </a:schemeClr>
                  </a:outerShdw>
                </a:effectLst>
                <a:latin typeface="Helvetica Neue"/>
                <a:cs typeface="Helvetica Neue"/>
              </a:rPr>
            </a:b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a:p>
            <a:pPr algn="ctr"/>
            <a:r>
              <a:rPr lang="it-IT" sz="2000" i="1" dirty="0">
                <a:solidFill>
                  <a:srgbClr val="3366FF"/>
                </a:solidFill>
                <a:latin typeface="Helvetica Neue"/>
                <a:cs typeface="Helvetica Neue"/>
              </a:rPr>
              <a:t>DISTRIBUZIONE DELL’ATTIVITÀ FIERISTICA PER SEDI</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416313"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pSp>
        <p:nvGrpSpPr>
          <p:cNvPr id="2" name="Gruppo 1"/>
          <p:cNvGrpSpPr/>
          <p:nvPr/>
        </p:nvGrpSpPr>
        <p:grpSpPr>
          <a:xfrm>
            <a:off x="102213" y="2305679"/>
            <a:ext cx="8640000" cy="4262612"/>
            <a:chOff x="102213" y="2341304"/>
            <a:chExt cx="8640000" cy="4262612"/>
          </a:xfrm>
        </p:grpSpPr>
        <p:sp>
          <p:nvSpPr>
            <p:cNvPr id="22" name="Rettangolo 21"/>
            <p:cNvSpPr/>
            <p:nvPr/>
          </p:nvSpPr>
          <p:spPr>
            <a:xfrm flipV="1">
              <a:off x="102213" y="2341304"/>
              <a:ext cx="8640000" cy="2160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0" name="Rettangolo 29"/>
            <p:cNvSpPr/>
            <p:nvPr/>
          </p:nvSpPr>
          <p:spPr>
            <a:xfrm flipV="1">
              <a:off x="102213" y="4443916"/>
              <a:ext cx="8640000" cy="2160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7170" name="Picture 2"/>
          <p:cNvPicPr>
            <a:picLocks noChangeAspect="1" noChangeArrowheads="1"/>
          </p:cNvPicPr>
          <p:nvPr/>
        </p:nvPicPr>
        <p:blipFill>
          <a:blip r:embed="rId7" cstate="print"/>
          <a:srcRect/>
          <a:stretch>
            <a:fillRect/>
          </a:stretch>
        </p:blipFill>
        <p:spPr bwMode="auto">
          <a:xfrm>
            <a:off x="109181" y="2320120"/>
            <a:ext cx="8666329" cy="2074460"/>
          </a:xfrm>
          <a:prstGeom prst="rect">
            <a:avLst/>
          </a:prstGeom>
          <a:noFill/>
          <a:ln w="9525">
            <a:noFill/>
            <a:miter lim="800000"/>
            <a:headEnd/>
            <a:tailEnd/>
          </a:ln>
          <a:effectLst/>
        </p:spPr>
      </p:pic>
      <p:pic>
        <p:nvPicPr>
          <p:cNvPr id="7172" name="Picture 4"/>
          <p:cNvPicPr>
            <a:picLocks noChangeAspect="1" noChangeArrowheads="1"/>
          </p:cNvPicPr>
          <p:nvPr/>
        </p:nvPicPr>
        <p:blipFill>
          <a:blip r:embed="rId8" cstate="print"/>
          <a:srcRect/>
          <a:stretch>
            <a:fillRect/>
          </a:stretch>
        </p:blipFill>
        <p:spPr bwMode="auto">
          <a:xfrm>
            <a:off x="105153" y="4445090"/>
            <a:ext cx="8697653" cy="2139950"/>
          </a:xfrm>
          <a:prstGeom prst="rect">
            <a:avLst/>
          </a:prstGeom>
          <a:noFill/>
          <a:ln w="9525">
            <a:noFill/>
            <a:miter lim="800000"/>
            <a:headEnd/>
            <a:tailEnd/>
          </a:ln>
          <a:effectLst/>
        </p:spPr>
      </p:pic>
    </p:spTree>
    <p:extLst>
      <p:ext uri="{BB962C8B-B14F-4D97-AF65-F5344CB8AC3E}">
        <p14:creationId xmlns:p14="http://schemas.microsoft.com/office/powerpoint/2010/main" val="1905501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NEI SINGOLI POLI ESPOSITIVI</a:t>
            </a:r>
            <a:br>
              <a:rPr lang="it-IT" sz="2400" dirty="0">
                <a:ln w="0"/>
                <a:effectLst>
                  <a:outerShdw blurRad="38100" dist="19050" dir="2700000" algn="tl" rotWithShape="0">
                    <a:schemeClr val="dk1">
                      <a:alpha val="40000"/>
                    </a:schemeClr>
                  </a:outerShdw>
                </a:effectLst>
                <a:latin typeface="Helvetica Neue"/>
                <a:cs typeface="Helvetica Neue"/>
              </a:rPr>
            </a:br>
            <a:r>
              <a:rPr lang="it-IT" sz="2400" dirty="0">
                <a:ln w="0"/>
                <a:effectLst>
                  <a:outerShdw blurRad="38100" dist="19050" dir="2700000" algn="tl" rotWithShape="0">
                    <a:schemeClr val="dk1">
                      <a:alpha val="40000"/>
                    </a:schemeClr>
                  </a:outerShdw>
                </a:effectLst>
                <a:latin typeface="Helvetica Neue"/>
                <a:cs typeface="Helvetica Neue"/>
              </a:rPr>
              <a:t>2018</a:t>
            </a:r>
          </a:p>
          <a:p>
            <a:pPr lvl="0" algn="ctr" defTabSz="914400">
              <a:lnSpc>
                <a:spcPct val="90000"/>
              </a:lnSpc>
              <a:spcBef>
                <a:spcPct val="0"/>
              </a:spcBef>
            </a:pP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a:p>
            <a:pPr algn="ctr"/>
            <a:r>
              <a:rPr lang="it-IT" sz="2000" i="1" dirty="0">
                <a:solidFill>
                  <a:srgbClr val="3366FF"/>
                </a:solidFill>
                <a:latin typeface="Helvetica Neue"/>
                <a:cs typeface="Helvetica Neue"/>
              </a:rPr>
              <a:t>CARATTERISTICHE DELLE STRUTTURE ESPOSITIVE</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aphicFrame>
        <p:nvGraphicFramePr>
          <p:cNvPr id="16" name="Tabella 15">
            <a:extLst>
              <a:ext uri="{FF2B5EF4-FFF2-40B4-BE49-F238E27FC236}">
                <a16:creationId xmlns:a16="http://schemas.microsoft.com/office/drawing/2014/main" id="{5C2AA739-4CB7-4963-B97E-1012449AEE6B}"/>
              </a:ext>
            </a:extLst>
          </p:cNvPr>
          <p:cNvGraphicFramePr>
            <a:graphicFrameLocks noGrp="1"/>
          </p:cNvGraphicFramePr>
          <p:nvPr>
            <p:extLst>
              <p:ext uri="{D42A27DB-BD31-4B8C-83A1-F6EECF244321}">
                <p14:modId xmlns:p14="http://schemas.microsoft.com/office/powerpoint/2010/main" val="14809174"/>
              </p:ext>
            </p:extLst>
          </p:nvPr>
        </p:nvGraphicFramePr>
        <p:xfrm>
          <a:off x="535020" y="2878073"/>
          <a:ext cx="7936626" cy="2557811"/>
        </p:xfrm>
        <a:graphic>
          <a:graphicData uri="http://schemas.openxmlformats.org/drawingml/2006/table">
            <a:tbl>
              <a:tblPr firstRow="1" firstCol="1" bandRow="1">
                <a:tableStyleId>{37CE84F3-28C3-443E-9E96-99CF82512B78}</a:tableStyleId>
              </a:tblPr>
              <a:tblGrid>
                <a:gridCol w="1933363">
                  <a:extLst>
                    <a:ext uri="{9D8B030D-6E8A-4147-A177-3AD203B41FA5}">
                      <a16:colId xmlns:a16="http://schemas.microsoft.com/office/drawing/2014/main" val="3708319319"/>
                    </a:ext>
                  </a:extLst>
                </a:gridCol>
                <a:gridCol w="1304781">
                  <a:extLst>
                    <a:ext uri="{9D8B030D-6E8A-4147-A177-3AD203B41FA5}">
                      <a16:colId xmlns:a16="http://schemas.microsoft.com/office/drawing/2014/main" val="2205067935"/>
                    </a:ext>
                  </a:extLst>
                </a:gridCol>
                <a:gridCol w="898425">
                  <a:extLst>
                    <a:ext uri="{9D8B030D-6E8A-4147-A177-3AD203B41FA5}">
                      <a16:colId xmlns:a16="http://schemas.microsoft.com/office/drawing/2014/main" val="410923750"/>
                    </a:ext>
                  </a:extLst>
                </a:gridCol>
                <a:gridCol w="1093668">
                  <a:extLst>
                    <a:ext uri="{9D8B030D-6E8A-4147-A177-3AD203B41FA5}">
                      <a16:colId xmlns:a16="http://schemas.microsoft.com/office/drawing/2014/main" val="621278830"/>
                    </a:ext>
                  </a:extLst>
                </a:gridCol>
                <a:gridCol w="1004777">
                  <a:extLst>
                    <a:ext uri="{9D8B030D-6E8A-4147-A177-3AD203B41FA5}">
                      <a16:colId xmlns:a16="http://schemas.microsoft.com/office/drawing/2014/main" val="2486379381"/>
                    </a:ext>
                  </a:extLst>
                </a:gridCol>
                <a:gridCol w="895251">
                  <a:extLst>
                    <a:ext uri="{9D8B030D-6E8A-4147-A177-3AD203B41FA5}">
                      <a16:colId xmlns:a16="http://schemas.microsoft.com/office/drawing/2014/main" val="2709054127"/>
                    </a:ext>
                  </a:extLst>
                </a:gridCol>
                <a:gridCol w="806361">
                  <a:extLst>
                    <a:ext uri="{9D8B030D-6E8A-4147-A177-3AD203B41FA5}">
                      <a16:colId xmlns:a16="http://schemas.microsoft.com/office/drawing/2014/main" val="1328486340"/>
                    </a:ext>
                  </a:extLst>
                </a:gridCol>
              </a:tblGrid>
              <a:tr h="308170">
                <a:tc>
                  <a:txBody>
                    <a:bodyPr/>
                    <a:lstStyle/>
                    <a:p>
                      <a:pPr algn="ctr">
                        <a:spcAft>
                          <a:spcPts val="0"/>
                        </a:spcAft>
                      </a:pPr>
                      <a:r>
                        <a:rPr lang="it-IT" sz="1000" dirty="0">
                          <a:effectLst/>
                          <a:latin typeface="+mn-lt"/>
                        </a:rPr>
                        <a:t>QUARTIERE</a:t>
                      </a:r>
                      <a:endParaRPr lang="it-IT"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it-IT" sz="1000" dirty="0">
                          <a:effectLst/>
                          <a:latin typeface="+mn-lt"/>
                        </a:rPr>
                        <a:t>SUPERFICIE OCC. DAL QUARTIERE MQ(*)</a:t>
                      </a:r>
                      <a:endParaRPr lang="it-IT"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it-IT" sz="1000">
                          <a:effectLst/>
                          <a:latin typeface="+mn-lt"/>
                        </a:rPr>
                        <a:t>N. </a:t>
                      </a:r>
                      <a:endParaRPr lang="it-IT" sz="1600">
                        <a:effectLst/>
                        <a:latin typeface="+mn-lt"/>
                      </a:endParaRPr>
                    </a:p>
                    <a:p>
                      <a:pPr algn="ctr">
                        <a:spcAft>
                          <a:spcPts val="0"/>
                        </a:spcAft>
                      </a:pPr>
                      <a:r>
                        <a:rPr lang="it-IT" sz="1000">
                          <a:effectLst/>
                          <a:latin typeface="+mn-lt"/>
                        </a:rPr>
                        <a:t>PADIGLIONI</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it-IT" sz="1000">
                          <a:effectLst/>
                          <a:latin typeface="+mn-lt"/>
                        </a:rPr>
                        <a:t>MQ. AREA </a:t>
                      </a:r>
                      <a:endParaRPr lang="it-IT" sz="1600">
                        <a:effectLst/>
                        <a:latin typeface="+mn-lt"/>
                      </a:endParaRPr>
                    </a:p>
                    <a:p>
                      <a:pPr algn="ctr">
                        <a:spcAft>
                          <a:spcPts val="0"/>
                        </a:spcAft>
                      </a:pPr>
                      <a:r>
                        <a:rPr lang="it-IT" sz="1000">
                          <a:effectLst/>
                          <a:latin typeface="+mn-lt"/>
                        </a:rPr>
                        <a:t>COPERTA ESP.</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it-IT" sz="1000">
                          <a:effectLst/>
                          <a:latin typeface="+mn-lt"/>
                        </a:rPr>
                        <a:t>MQ. AREA </a:t>
                      </a:r>
                      <a:endParaRPr lang="it-IT" sz="1600">
                        <a:effectLst/>
                        <a:latin typeface="+mn-lt"/>
                      </a:endParaRPr>
                    </a:p>
                    <a:p>
                      <a:pPr algn="ctr">
                        <a:spcAft>
                          <a:spcPts val="0"/>
                        </a:spcAft>
                      </a:pPr>
                      <a:r>
                        <a:rPr lang="it-IT" sz="1000">
                          <a:effectLst/>
                          <a:latin typeface="+mn-lt"/>
                        </a:rPr>
                        <a:t>SCOPERTA ESP.</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it-IT" sz="1000">
                          <a:effectLst/>
                          <a:latin typeface="+mn-lt"/>
                        </a:rPr>
                        <a:t>N.SALE CONVEGNI</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it-IT" sz="1000">
                          <a:effectLst/>
                          <a:latin typeface="+mn-lt"/>
                        </a:rPr>
                        <a:t>CAPIENZA SALE</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9440604"/>
                  </a:ext>
                </a:extLst>
              </a:tr>
              <a:tr h="154085">
                <a:tc>
                  <a:txBody>
                    <a:bodyPr/>
                    <a:lstStyle/>
                    <a:p>
                      <a:pPr algn="l">
                        <a:spcAft>
                          <a:spcPts val="0"/>
                        </a:spcAft>
                      </a:pPr>
                      <a:r>
                        <a:rPr lang="it-IT" sz="1000">
                          <a:effectLst/>
                          <a:latin typeface="+mn-lt"/>
                        </a:rPr>
                        <a:t>BOLOGNA FIERE SPA</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295.000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18</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200.000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80.000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19</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3.500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1369653"/>
                  </a:ext>
                </a:extLst>
              </a:tr>
              <a:tr h="154085">
                <a:tc>
                  <a:txBody>
                    <a:bodyPr/>
                    <a:lstStyle/>
                    <a:p>
                      <a:pPr algn="l">
                        <a:spcAft>
                          <a:spcPts val="0"/>
                        </a:spcAft>
                      </a:pPr>
                      <a:r>
                        <a:rPr lang="it-IT" sz="1000">
                          <a:effectLst/>
                          <a:latin typeface="+mn-lt"/>
                        </a:rPr>
                        <a:t>RIMINIFIERA</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189.000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16</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129.000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24</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2.450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9912376"/>
                  </a:ext>
                </a:extLst>
              </a:tr>
              <a:tr h="154085">
                <a:tc>
                  <a:txBody>
                    <a:bodyPr/>
                    <a:lstStyle/>
                    <a:p>
                      <a:pPr algn="l">
                        <a:spcAft>
                          <a:spcPts val="0"/>
                        </a:spcAft>
                      </a:pPr>
                      <a:r>
                        <a:rPr lang="it-IT" sz="1000">
                          <a:effectLst/>
                          <a:latin typeface="+mn-lt"/>
                        </a:rPr>
                        <a:t>FIERE DI PARMA SPA</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135.000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7</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116.162</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9416996"/>
                  </a:ext>
                </a:extLst>
              </a:tr>
              <a:tr h="154085">
                <a:tc>
                  <a:txBody>
                    <a:bodyPr/>
                    <a:lstStyle/>
                    <a:p>
                      <a:pPr algn="l">
                        <a:spcAft>
                          <a:spcPts val="0"/>
                        </a:spcAft>
                      </a:pPr>
                      <a:r>
                        <a:rPr lang="it-IT" sz="1000">
                          <a:effectLst/>
                          <a:latin typeface="+mn-lt"/>
                        </a:rPr>
                        <a:t>FIERA DI FORLI'</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50.000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4</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16.000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30.000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880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5317933"/>
                  </a:ext>
                </a:extLst>
              </a:tr>
              <a:tr h="154085">
                <a:tc>
                  <a:txBody>
                    <a:bodyPr/>
                    <a:lstStyle/>
                    <a:p>
                      <a:pPr algn="l">
                        <a:spcAft>
                          <a:spcPts val="0"/>
                        </a:spcAft>
                      </a:pPr>
                      <a:r>
                        <a:rPr lang="it-IT" sz="1000">
                          <a:effectLst/>
                          <a:latin typeface="+mn-lt"/>
                        </a:rPr>
                        <a:t>PALA DE ANDRE' - RAVENNA</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33.600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5</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22.000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11.600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5</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3.846</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5013948"/>
                  </a:ext>
                </a:extLst>
              </a:tr>
              <a:tr h="154085">
                <a:tc>
                  <a:txBody>
                    <a:bodyPr/>
                    <a:lstStyle/>
                    <a:p>
                      <a:pPr algn="l">
                        <a:spcAft>
                          <a:spcPts val="0"/>
                        </a:spcAft>
                      </a:pPr>
                      <a:r>
                        <a:rPr lang="it-IT" sz="1000">
                          <a:effectLst/>
                          <a:latin typeface="+mn-lt"/>
                        </a:rPr>
                        <a:t>PIACENZA EXPO SPA</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30.000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14.000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8.000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474</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0220724"/>
                  </a:ext>
                </a:extLst>
              </a:tr>
              <a:tr h="154085">
                <a:tc>
                  <a:txBody>
                    <a:bodyPr/>
                    <a:lstStyle/>
                    <a:p>
                      <a:pPr algn="l">
                        <a:spcAft>
                          <a:spcPts val="0"/>
                        </a:spcAft>
                      </a:pPr>
                      <a:r>
                        <a:rPr lang="it-IT" sz="1000">
                          <a:effectLst/>
                          <a:latin typeface="+mn-lt"/>
                        </a:rPr>
                        <a:t>FERRARA FIERE CONGRESSI</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26.000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6</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14.176</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10.000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4</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1.150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4002518"/>
                  </a:ext>
                </a:extLst>
              </a:tr>
              <a:tr h="154085">
                <a:tc>
                  <a:txBody>
                    <a:bodyPr/>
                    <a:lstStyle/>
                    <a:p>
                      <a:pPr algn="l">
                        <a:spcAft>
                          <a:spcPts val="0"/>
                        </a:spcAft>
                      </a:pPr>
                      <a:r>
                        <a:rPr lang="it-IT" sz="1000">
                          <a:effectLst/>
                          <a:latin typeface="+mn-lt"/>
                        </a:rPr>
                        <a:t>CESENA FIERA SPA</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17.000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4</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16.000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400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6121956"/>
                  </a:ext>
                </a:extLst>
              </a:tr>
              <a:tr h="308170">
                <a:tc>
                  <a:txBody>
                    <a:bodyPr/>
                    <a:lstStyle/>
                    <a:p>
                      <a:pPr algn="r">
                        <a:spcAft>
                          <a:spcPts val="0"/>
                        </a:spcAft>
                      </a:pPr>
                      <a:r>
                        <a:rPr lang="it-IT" sz="1000" i="1" dirty="0">
                          <a:solidFill>
                            <a:schemeClr val="tx1"/>
                          </a:solidFill>
                          <a:effectLst/>
                          <a:latin typeface="+mn-lt"/>
                        </a:rPr>
                        <a:t>Sub totale quartieri ospitanti </a:t>
                      </a:r>
                      <a:endParaRPr lang="it-IT" sz="1600" i="1" dirty="0">
                        <a:solidFill>
                          <a:schemeClr val="tx1"/>
                        </a:solidFill>
                        <a:effectLst/>
                        <a:latin typeface="+mn-lt"/>
                      </a:endParaRPr>
                    </a:p>
                    <a:p>
                      <a:pPr algn="r">
                        <a:spcAft>
                          <a:spcPts val="0"/>
                        </a:spcAft>
                      </a:pPr>
                      <a:r>
                        <a:rPr lang="it-IT" sz="1000" i="1" dirty="0">
                          <a:solidFill>
                            <a:schemeClr val="tx1"/>
                          </a:solidFill>
                          <a:effectLst/>
                          <a:latin typeface="+mn-lt"/>
                        </a:rPr>
                        <a:t>manifestazioni internazionali</a:t>
                      </a:r>
                      <a:endParaRPr lang="it-IT" sz="160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i="1" dirty="0">
                          <a:solidFill>
                            <a:schemeClr val="tx1"/>
                          </a:solidFill>
                          <a:effectLst/>
                          <a:latin typeface="+mn-lt"/>
                        </a:rPr>
                        <a:t>775.600</a:t>
                      </a:r>
                      <a:endParaRPr lang="it-IT" sz="160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i="1" dirty="0">
                          <a:solidFill>
                            <a:schemeClr val="tx1"/>
                          </a:solidFill>
                          <a:effectLst/>
                          <a:latin typeface="+mn-lt"/>
                        </a:rPr>
                        <a:t>63</a:t>
                      </a:r>
                      <a:endParaRPr lang="it-IT" sz="160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i="1" dirty="0">
                          <a:solidFill>
                            <a:schemeClr val="tx1"/>
                          </a:solidFill>
                          <a:effectLst/>
                          <a:latin typeface="+mn-lt"/>
                        </a:rPr>
                        <a:t>527.338</a:t>
                      </a:r>
                      <a:endParaRPr lang="it-IT" sz="160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i="1" dirty="0">
                          <a:solidFill>
                            <a:schemeClr val="tx1"/>
                          </a:solidFill>
                          <a:effectLst/>
                          <a:latin typeface="+mn-lt"/>
                        </a:rPr>
                        <a:t>140.600</a:t>
                      </a:r>
                      <a:endParaRPr lang="it-IT" sz="160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i="1" dirty="0">
                          <a:solidFill>
                            <a:schemeClr val="tx1"/>
                          </a:solidFill>
                          <a:effectLst/>
                          <a:latin typeface="+mn-lt"/>
                        </a:rPr>
                        <a:t>62</a:t>
                      </a:r>
                      <a:endParaRPr lang="it-IT" sz="160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i="1" dirty="0">
                          <a:solidFill>
                            <a:schemeClr val="tx1"/>
                          </a:solidFill>
                          <a:effectLst/>
                          <a:latin typeface="+mn-lt"/>
                        </a:rPr>
                        <a:t>13.000</a:t>
                      </a:r>
                      <a:endParaRPr lang="it-IT" sz="160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7420568"/>
                  </a:ext>
                </a:extLst>
              </a:tr>
              <a:tr h="154085">
                <a:tc>
                  <a:txBody>
                    <a:bodyPr/>
                    <a:lstStyle/>
                    <a:p>
                      <a:pPr algn="l">
                        <a:spcAft>
                          <a:spcPts val="0"/>
                        </a:spcAft>
                      </a:pPr>
                      <a:r>
                        <a:rPr lang="it-IT" sz="1000">
                          <a:effectLst/>
                          <a:latin typeface="+mn-lt"/>
                        </a:rPr>
                        <a:t>MODENA FIERE SRL</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49.000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18.000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20.000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dirty="0">
                          <a:effectLst/>
                          <a:latin typeface="+mn-lt"/>
                        </a:rPr>
                        <a:t>1</a:t>
                      </a:r>
                      <a:endParaRPr lang="it-IT"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360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5974029"/>
                  </a:ext>
                </a:extLst>
              </a:tr>
              <a:tr h="154085">
                <a:tc>
                  <a:txBody>
                    <a:bodyPr/>
                    <a:lstStyle/>
                    <a:p>
                      <a:pPr algn="l">
                        <a:spcAft>
                          <a:spcPts val="0"/>
                        </a:spcAft>
                      </a:pPr>
                      <a:r>
                        <a:rPr lang="it-IT" sz="1000">
                          <a:effectLst/>
                          <a:latin typeface="+mn-lt"/>
                        </a:rPr>
                        <a:t>FIERA DI FAENZA</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27.000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2</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3.638</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8.000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2</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330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3316201"/>
                  </a:ext>
                </a:extLst>
              </a:tr>
              <a:tr h="246536">
                <a:tc>
                  <a:txBody>
                    <a:bodyPr/>
                    <a:lstStyle/>
                    <a:p>
                      <a:pPr algn="l">
                        <a:spcAft>
                          <a:spcPts val="0"/>
                        </a:spcAft>
                      </a:pPr>
                      <a:r>
                        <a:rPr lang="it-IT" sz="1000">
                          <a:effectLst/>
                          <a:latin typeface="+mn-lt"/>
                        </a:rPr>
                        <a:t>REGGIO EMILIA</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25.000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4</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24.000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it-IT" sz="1600">
                        <a:effectLst/>
                        <a:latin typeface="+mn-lt"/>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200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5431607"/>
                  </a:ext>
                </a:extLst>
              </a:tr>
              <a:tr h="154085">
                <a:tc>
                  <a:txBody>
                    <a:bodyPr/>
                    <a:lstStyle/>
                    <a:p>
                      <a:pPr algn="l">
                        <a:spcAft>
                          <a:spcPts val="0"/>
                        </a:spcAft>
                      </a:pPr>
                      <a:r>
                        <a:rPr lang="it-IT" sz="1000" dirty="0">
                          <a:effectLst/>
                          <a:latin typeface="+mn-lt"/>
                        </a:rPr>
                        <a:t>TOTALE QUARTIERI</a:t>
                      </a:r>
                      <a:endParaRPr lang="it-IT"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dirty="0">
                          <a:effectLst/>
                          <a:latin typeface="+mn-lt"/>
                        </a:rPr>
                        <a:t>876.600</a:t>
                      </a:r>
                      <a:endParaRPr lang="it-IT"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72</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572.976</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168.600</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a:effectLst/>
                          <a:latin typeface="+mn-lt"/>
                        </a:rPr>
                        <a:t>66</a:t>
                      </a:r>
                      <a:endParaRPr lang="it-IT"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it-IT" sz="1000" dirty="0">
                          <a:effectLst/>
                          <a:latin typeface="+mn-lt"/>
                        </a:rPr>
                        <a:t>13.890</a:t>
                      </a:r>
                      <a:endParaRPr lang="it-IT"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8106494"/>
                  </a:ext>
                </a:extLst>
              </a:tr>
            </a:tbl>
          </a:graphicData>
        </a:graphic>
      </p:graphicFrame>
    </p:spTree>
    <p:extLst>
      <p:ext uri="{BB962C8B-B14F-4D97-AF65-F5344CB8AC3E}">
        <p14:creationId xmlns:p14="http://schemas.microsoft.com/office/powerpoint/2010/main" val="1905501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NEI SINGOLI POLI ESPOSITIVI</a:t>
            </a:r>
            <a:br>
              <a:rPr lang="it-IT" sz="2400" dirty="0">
                <a:ln w="0"/>
                <a:effectLst>
                  <a:outerShdw blurRad="38100" dist="19050" dir="2700000" algn="tl" rotWithShape="0">
                    <a:schemeClr val="dk1">
                      <a:alpha val="40000"/>
                    </a:schemeClr>
                  </a:outerShdw>
                </a:effectLst>
                <a:latin typeface="Helvetica Neue"/>
                <a:cs typeface="Helvetica Neue"/>
              </a:rPr>
            </a:br>
            <a:r>
              <a:rPr lang="it-IT" sz="2400" dirty="0">
                <a:ln w="0"/>
                <a:effectLst>
                  <a:outerShdw blurRad="38100" dist="19050" dir="2700000" algn="tl" rotWithShape="0">
                    <a:schemeClr val="dk1">
                      <a:alpha val="40000"/>
                    </a:schemeClr>
                  </a:outerShdw>
                </a:effectLst>
                <a:latin typeface="Helvetica Neue"/>
                <a:cs typeface="Helvetica Neue"/>
              </a:rPr>
              <a:t>2018</a:t>
            </a:r>
          </a:p>
          <a:p>
            <a:pPr lvl="0" algn="ctr" defTabSz="914400">
              <a:lnSpc>
                <a:spcPct val="90000"/>
              </a:lnSpc>
              <a:spcBef>
                <a:spcPct val="0"/>
              </a:spcBef>
            </a:pP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a:p>
            <a:pPr algn="ctr"/>
            <a:r>
              <a:rPr lang="it-IT" sz="2000" i="1" dirty="0">
                <a:solidFill>
                  <a:srgbClr val="3366FF"/>
                </a:solidFill>
                <a:latin typeface="Helvetica Neue"/>
                <a:cs typeface="Helvetica Neue"/>
              </a:rPr>
              <a:t>CARATTERISTICHE DELLE STRUTTURE ESPOSITIVE</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aphicFrame>
        <p:nvGraphicFramePr>
          <p:cNvPr id="25" name="Diagramma 24">
            <a:extLst>
              <a:ext uri="{FF2B5EF4-FFF2-40B4-BE49-F238E27FC236}">
                <a16:creationId xmlns:a16="http://schemas.microsoft.com/office/drawing/2014/main" id="{1281E54F-36A6-4DB6-8FE4-00F2F46C5DF6}"/>
              </a:ext>
            </a:extLst>
          </p:cNvPr>
          <p:cNvGraphicFramePr/>
          <p:nvPr>
            <p:extLst>
              <p:ext uri="{D42A27DB-BD31-4B8C-83A1-F6EECF244321}">
                <p14:modId xmlns:p14="http://schemas.microsoft.com/office/powerpoint/2010/main" val="3469324613"/>
              </p:ext>
            </p:extLst>
          </p:nvPr>
        </p:nvGraphicFramePr>
        <p:xfrm>
          <a:off x="587329" y="2582345"/>
          <a:ext cx="7989404" cy="36999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05501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sp>
        <p:nvSpPr>
          <p:cNvPr id="16" name="Rettangolo 15"/>
          <p:cNvSpPr/>
          <p:nvPr/>
        </p:nvSpPr>
        <p:spPr>
          <a:xfrm flipV="1">
            <a:off x="719667" y="2946399"/>
            <a:ext cx="7687733" cy="317499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NEI SINGOLI POLI ESPOSITIVI</a:t>
            </a:r>
            <a:br>
              <a:rPr lang="it-IT" sz="2400" dirty="0">
                <a:ln w="0"/>
                <a:effectLst>
                  <a:outerShdw blurRad="38100" dist="19050" dir="2700000" algn="tl" rotWithShape="0">
                    <a:schemeClr val="dk1">
                      <a:alpha val="40000"/>
                    </a:schemeClr>
                  </a:outerShdw>
                </a:effectLst>
                <a:latin typeface="Helvetica Neue"/>
                <a:cs typeface="Helvetica Neue"/>
              </a:rPr>
            </a:br>
            <a:r>
              <a:rPr lang="it-IT" sz="2400" dirty="0">
                <a:ln w="0"/>
                <a:effectLst>
                  <a:outerShdw blurRad="38100" dist="19050" dir="2700000" algn="tl" rotWithShape="0">
                    <a:schemeClr val="dk1">
                      <a:alpha val="40000"/>
                    </a:schemeClr>
                  </a:outerShdw>
                </a:effectLst>
                <a:latin typeface="Helvetica Neue"/>
                <a:cs typeface="Helvetica Neue"/>
              </a:rPr>
              <a:t>2018</a:t>
            </a:r>
          </a:p>
          <a:p>
            <a:pPr lvl="0" algn="ctr" defTabSz="914400">
              <a:lnSpc>
                <a:spcPct val="90000"/>
              </a:lnSpc>
              <a:spcBef>
                <a:spcPct val="0"/>
              </a:spcBef>
            </a:pP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a:p>
            <a:pPr algn="ctr"/>
            <a:r>
              <a:rPr lang="it-IT" sz="2000" i="1" dirty="0">
                <a:solidFill>
                  <a:srgbClr val="3366FF"/>
                </a:solidFill>
                <a:latin typeface="Helvetica Neue"/>
                <a:cs typeface="Helvetica Neue"/>
              </a:rPr>
              <a:t>GLI ORGANIZZATORI FIERISTICI OPERANTI IN REGIONE</a:t>
            </a:r>
          </a:p>
          <a:p>
            <a:pPr algn="ctr"/>
            <a:r>
              <a:rPr lang="it-IT" sz="2000" i="1" dirty="0">
                <a:solidFill>
                  <a:srgbClr val="3366FF"/>
                </a:solidFill>
                <a:latin typeface="Helvetica Neue"/>
                <a:cs typeface="Helvetica Neue"/>
              </a:rPr>
              <a:t>EMILIA-ROMAGNA</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pic>
        <p:nvPicPr>
          <p:cNvPr id="11" name="Immagine 10">
            <a:extLst>
              <a:ext uri="{FF2B5EF4-FFF2-40B4-BE49-F238E27FC236}">
                <a16:creationId xmlns:a16="http://schemas.microsoft.com/office/drawing/2014/main" id="{2FB8145C-23C3-4C03-83FB-D62027E0CDDE}"/>
              </a:ext>
            </a:extLst>
          </p:cNvPr>
          <p:cNvPicPr>
            <a:picLocks noChangeAspect="1"/>
          </p:cNvPicPr>
          <p:nvPr/>
        </p:nvPicPr>
        <p:blipFill>
          <a:blip r:embed="rId7" cstate="print"/>
          <a:stretch>
            <a:fillRect/>
          </a:stretch>
        </p:blipFill>
        <p:spPr>
          <a:xfrm>
            <a:off x="736032" y="2955487"/>
            <a:ext cx="7681626" cy="3170195"/>
          </a:xfrm>
          <a:prstGeom prst="rect">
            <a:avLst/>
          </a:prstGeom>
        </p:spPr>
      </p:pic>
    </p:spTree>
    <p:extLst>
      <p:ext uri="{BB962C8B-B14F-4D97-AF65-F5344CB8AC3E}">
        <p14:creationId xmlns:p14="http://schemas.microsoft.com/office/powerpoint/2010/main" val="1905501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NEI SINGOLI POLI ESPOSITIVI</a:t>
            </a:r>
            <a:br>
              <a:rPr lang="it-IT" sz="2400" dirty="0">
                <a:ln w="0"/>
                <a:effectLst>
                  <a:outerShdw blurRad="38100" dist="19050" dir="2700000" algn="tl" rotWithShape="0">
                    <a:schemeClr val="dk1">
                      <a:alpha val="40000"/>
                    </a:schemeClr>
                  </a:outerShdw>
                </a:effectLst>
                <a:latin typeface="Helvetica Neue"/>
                <a:cs typeface="Helvetica Neue"/>
              </a:rPr>
            </a:br>
            <a:r>
              <a:rPr lang="it-IT" sz="2400" dirty="0">
                <a:ln w="0"/>
                <a:effectLst>
                  <a:outerShdw blurRad="38100" dist="19050" dir="2700000" algn="tl" rotWithShape="0">
                    <a:schemeClr val="dk1">
                      <a:alpha val="40000"/>
                    </a:schemeClr>
                  </a:outerShdw>
                </a:effectLst>
                <a:latin typeface="Helvetica Neue"/>
                <a:cs typeface="Helvetica Neue"/>
              </a:rPr>
              <a:t>2018</a:t>
            </a:r>
          </a:p>
          <a:p>
            <a:pPr lvl="0" algn="ctr" defTabSz="914400">
              <a:lnSpc>
                <a:spcPct val="90000"/>
              </a:lnSpc>
              <a:spcBef>
                <a:spcPct val="0"/>
              </a:spcBef>
            </a:pP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a:p>
            <a:pPr algn="ctr"/>
            <a:r>
              <a:rPr lang="it-IT" sz="2000" i="1" dirty="0">
                <a:solidFill>
                  <a:srgbClr val="3366FF"/>
                </a:solidFill>
                <a:latin typeface="Helvetica Neue"/>
                <a:cs typeface="Helvetica Neue"/>
              </a:rPr>
              <a:t>GLI ORGANIZZATORI FIERISTICI OPERANTI IN REGIONE</a:t>
            </a:r>
          </a:p>
          <a:p>
            <a:pPr algn="ctr"/>
            <a:r>
              <a:rPr lang="it-IT" sz="2000" i="1" dirty="0">
                <a:solidFill>
                  <a:srgbClr val="3366FF"/>
                </a:solidFill>
                <a:latin typeface="Helvetica Neue"/>
                <a:cs typeface="Helvetica Neue"/>
              </a:rPr>
              <a:t>EMILIA-ROMAGNA</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52771" y="6538410"/>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18" name="CasellaDiTesto 17">
            <a:extLst>
              <a:ext uri="{FF2B5EF4-FFF2-40B4-BE49-F238E27FC236}">
                <a16:creationId xmlns:a16="http://schemas.microsoft.com/office/drawing/2014/main" id="{58753DAD-1D78-457C-9E21-DC68B64BC04A}"/>
              </a:ext>
            </a:extLst>
          </p:cNvPr>
          <p:cNvSpPr txBox="1"/>
          <p:nvPr/>
        </p:nvSpPr>
        <p:spPr>
          <a:xfrm>
            <a:off x="555060" y="3327400"/>
            <a:ext cx="8055540" cy="1191816"/>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it-IT" sz="1600" dirty="0">
                <a:solidFill>
                  <a:schemeClr val="tx1"/>
                </a:solidFill>
                <a:latin typeface="Helvetica Neue"/>
                <a:cs typeface="Helvetica Neue"/>
              </a:rPr>
              <a:t>Sono circa 30 gli organizzatori soggetti titolari di manifestazioni, anche se, in termini di superficie espositive affittate, nel 2018 i primi 10 organizzatori controllano l’85% del mercato complessivo. Tale percentuale rasenta il 90% se si considerano i soli eventi internazionali.</a:t>
            </a:r>
            <a:endParaRPr lang="it-IT" sz="2000" dirty="0">
              <a:solidFill>
                <a:schemeClr val="tx1"/>
              </a:solidFill>
              <a:latin typeface="Helvetica Neue"/>
              <a:cs typeface="Helvetica Neue"/>
            </a:endParaRPr>
          </a:p>
        </p:txBody>
      </p:sp>
      <p:sp>
        <p:nvSpPr>
          <p:cNvPr id="20" name="CasellaDiTesto 19">
            <a:extLst>
              <a:ext uri="{FF2B5EF4-FFF2-40B4-BE49-F238E27FC236}">
                <a16:creationId xmlns:a16="http://schemas.microsoft.com/office/drawing/2014/main" id="{66FB7D91-508C-4BB9-BB60-24ABFDF0A247}"/>
              </a:ext>
            </a:extLst>
          </p:cNvPr>
          <p:cNvSpPr txBox="1"/>
          <p:nvPr/>
        </p:nvSpPr>
        <p:spPr>
          <a:xfrm>
            <a:off x="553026" y="4727499"/>
            <a:ext cx="8030705" cy="1464231"/>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it-IT" sz="1600" dirty="0">
                <a:latin typeface="Helvetica Neue"/>
                <a:cs typeface="Helvetica Neue"/>
              </a:rPr>
              <a:t>La graduatoria degli organizzatori, secondo le </a:t>
            </a:r>
            <a:r>
              <a:rPr lang="it-IT" sz="1600" b="1" dirty="0">
                <a:latin typeface="Helvetica Neue"/>
                <a:cs typeface="Helvetica Neue"/>
              </a:rPr>
              <a:t>superfici espositive affittate</a:t>
            </a:r>
            <a:r>
              <a:rPr lang="it-IT" sz="1600" dirty="0">
                <a:latin typeface="Helvetica Neue"/>
                <a:cs typeface="Helvetica Neue"/>
              </a:rPr>
              <a:t>, vede un testa a testa tra il </a:t>
            </a:r>
            <a:r>
              <a:rPr lang="it-IT" sz="1600" b="1" dirty="0">
                <a:latin typeface="Helvetica Neue"/>
                <a:cs typeface="Helvetica Neue"/>
              </a:rPr>
              <a:t>Gruppo Bologna Fiere e Rimini Fiera</a:t>
            </a:r>
            <a:r>
              <a:rPr lang="it-IT" sz="1600" dirty="0">
                <a:latin typeface="Helvetica Neue"/>
                <a:cs typeface="Helvetica Neue"/>
              </a:rPr>
              <a:t>:</a:t>
            </a:r>
          </a:p>
          <a:p>
            <a:pPr algn="ctr"/>
            <a:r>
              <a:rPr lang="it-IT" sz="1600" dirty="0">
                <a:latin typeface="Helvetica Neue"/>
                <a:cs typeface="Helvetica Neue"/>
              </a:rPr>
              <a:t>nei primi due anni considerati (2016- 2017) la leadership appartiene a</a:t>
            </a:r>
          </a:p>
          <a:p>
            <a:pPr algn="ctr"/>
            <a:r>
              <a:rPr lang="it-IT" sz="1600" dirty="0">
                <a:latin typeface="Helvetica Neue"/>
                <a:cs typeface="Helvetica Neue"/>
              </a:rPr>
              <a:t>Gruppo Bologna Fiere (rispettivamente 267.2779 mq e 270.808 mq),</a:t>
            </a:r>
          </a:p>
          <a:p>
            <a:pPr algn="ctr"/>
            <a:r>
              <a:rPr lang="it-IT" sz="1600" dirty="0">
                <a:latin typeface="Helvetica Neue"/>
                <a:cs typeface="Helvetica Neue"/>
              </a:rPr>
              <a:t>nel 2018 prevale Rimini Fiera (257.600 mq). </a:t>
            </a:r>
          </a:p>
        </p:txBody>
      </p:sp>
    </p:spTree>
    <p:extLst>
      <p:ext uri="{BB962C8B-B14F-4D97-AF65-F5344CB8AC3E}">
        <p14:creationId xmlns:p14="http://schemas.microsoft.com/office/powerpoint/2010/main" val="1905501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sp>
        <p:nvSpPr>
          <p:cNvPr id="16" name="Rettangolo 15"/>
          <p:cNvSpPr/>
          <p:nvPr/>
        </p:nvSpPr>
        <p:spPr>
          <a:xfrm flipV="1">
            <a:off x="1236133" y="2946397"/>
            <a:ext cx="6663267" cy="230293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NEI SINGOLI POLI ESPOSITIVI</a:t>
            </a:r>
            <a:br>
              <a:rPr lang="it-IT" sz="2400" dirty="0">
                <a:ln w="0"/>
                <a:effectLst>
                  <a:outerShdw blurRad="38100" dist="19050" dir="2700000" algn="tl" rotWithShape="0">
                    <a:schemeClr val="dk1">
                      <a:alpha val="40000"/>
                    </a:schemeClr>
                  </a:outerShdw>
                </a:effectLst>
                <a:latin typeface="Helvetica Neue"/>
                <a:cs typeface="Helvetica Neue"/>
              </a:rPr>
            </a:br>
            <a:r>
              <a:rPr lang="it-IT" sz="2400" dirty="0">
                <a:ln w="0"/>
                <a:effectLst>
                  <a:outerShdw blurRad="38100" dist="19050" dir="2700000" algn="tl" rotWithShape="0">
                    <a:schemeClr val="dk1">
                      <a:alpha val="40000"/>
                    </a:schemeClr>
                  </a:outerShdw>
                </a:effectLst>
                <a:latin typeface="Helvetica Neue"/>
                <a:cs typeface="Helvetica Neue"/>
              </a:rPr>
              <a:t>2016-2017-2018</a:t>
            </a: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a:p>
            <a:pPr algn="ctr"/>
            <a:r>
              <a:rPr lang="it-IT" sz="2000" i="1" dirty="0">
                <a:solidFill>
                  <a:srgbClr val="3366FF"/>
                </a:solidFill>
                <a:latin typeface="Helvetica Neue"/>
                <a:cs typeface="Helvetica Neue"/>
              </a:rPr>
              <a:t>GLI ORGANIZZATORI FIERISTICI OPERANTI IN REGIONE</a:t>
            </a:r>
          </a:p>
          <a:p>
            <a:pPr algn="ctr"/>
            <a:r>
              <a:rPr lang="it-IT" sz="2000" i="1" dirty="0">
                <a:solidFill>
                  <a:srgbClr val="3366FF"/>
                </a:solidFill>
                <a:latin typeface="Helvetica Neue"/>
                <a:cs typeface="Helvetica Neue"/>
              </a:rPr>
              <a:t>EMILIA-ROMAGNA</a:t>
            </a:r>
          </a:p>
          <a:p>
            <a:pPr algn="ctr"/>
            <a:r>
              <a:rPr lang="it-IT" sz="2000" b="1" i="1" dirty="0">
                <a:solidFill>
                  <a:srgbClr val="3366FF"/>
                </a:solidFill>
                <a:latin typeface="Helvetica Neue"/>
                <a:cs typeface="Helvetica Neue"/>
              </a:rPr>
              <a:t>Le tipologie</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pSp>
        <p:nvGrpSpPr>
          <p:cNvPr id="20" name="Gruppo 19"/>
          <p:cNvGrpSpPr/>
          <p:nvPr/>
        </p:nvGrpSpPr>
        <p:grpSpPr>
          <a:xfrm>
            <a:off x="1185336" y="5380679"/>
            <a:ext cx="6763278" cy="977787"/>
            <a:chOff x="0" y="7657"/>
            <a:chExt cx="5010692" cy="973440"/>
          </a:xfrm>
          <a:scene3d>
            <a:camera prst="orthographicFront"/>
            <a:lightRig rig="threePt" dir="t">
              <a:rot lat="0" lon="0" rev="7500000"/>
            </a:lightRig>
          </a:scene3d>
        </p:grpSpPr>
        <p:sp>
          <p:nvSpPr>
            <p:cNvPr id="22" name="Rettangolo arrotondato 21"/>
            <p:cNvSpPr/>
            <p:nvPr/>
          </p:nvSpPr>
          <p:spPr>
            <a:xfrm>
              <a:off x="0" y="7657"/>
              <a:ext cx="5010692" cy="973440"/>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sp>
        <p:sp>
          <p:nvSpPr>
            <p:cNvPr id="23" name="Rettangolo 22"/>
            <p:cNvSpPr/>
            <p:nvPr/>
          </p:nvSpPr>
          <p:spPr>
            <a:xfrm>
              <a:off x="47519" y="55176"/>
              <a:ext cx="4915654" cy="8784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a:latin typeface="Helvetica Neue"/>
                  <a:cs typeface="Helvetica Neue"/>
                </a:rPr>
                <a:t>L’analisi condotta sulla </a:t>
              </a:r>
              <a:r>
                <a:rPr lang="it-IT" sz="1400" b="1" kern="1200" dirty="0">
                  <a:latin typeface="Helvetica Neue"/>
                  <a:cs typeface="Helvetica Neue"/>
                </a:rPr>
                <a:t>tipologia di organizzatori</a:t>
              </a:r>
              <a:r>
                <a:rPr lang="it-IT" sz="1400" kern="1200" dirty="0">
                  <a:latin typeface="Helvetica Neue"/>
                  <a:cs typeface="Helvetica Neue"/>
                </a:rPr>
                <a:t> vede la </a:t>
              </a:r>
              <a:r>
                <a:rPr lang="it-IT" sz="1400" b="1" kern="1200" dirty="0">
                  <a:latin typeface="Helvetica Neue"/>
                  <a:cs typeface="Helvetica Neue"/>
                </a:rPr>
                <a:t>netta prevalenza dei quartieri fieristici</a:t>
              </a:r>
              <a:r>
                <a:rPr lang="it-IT" sz="1400" kern="1200" dirty="0">
                  <a:latin typeface="Helvetica Neue"/>
                  <a:cs typeface="Helvetica Neue"/>
                </a:rPr>
                <a:t> che controllano la maggioranza dell’attività fieristica complessiva, in termini di aree locate. </a:t>
              </a:r>
            </a:p>
          </p:txBody>
        </p:sp>
      </p:grpSp>
      <p:pic>
        <p:nvPicPr>
          <p:cNvPr id="8194" name="Picture 2"/>
          <p:cNvPicPr>
            <a:picLocks noChangeAspect="1" noChangeArrowheads="1"/>
          </p:cNvPicPr>
          <p:nvPr/>
        </p:nvPicPr>
        <p:blipFill>
          <a:blip r:embed="rId7" cstate="print"/>
          <a:srcRect/>
          <a:stretch>
            <a:fillRect/>
          </a:stretch>
        </p:blipFill>
        <p:spPr bwMode="auto">
          <a:xfrm>
            <a:off x="1261731" y="2854112"/>
            <a:ext cx="6700837" cy="2384425"/>
          </a:xfrm>
          <a:prstGeom prst="rect">
            <a:avLst/>
          </a:prstGeom>
          <a:noFill/>
          <a:ln w="9525">
            <a:noFill/>
            <a:miter lim="800000"/>
            <a:headEnd/>
            <a:tailEnd/>
          </a:ln>
          <a:effectLst/>
        </p:spPr>
      </p:pic>
    </p:spTree>
    <p:extLst>
      <p:ext uri="{BB962C8B-B14F-4D97-AF65-F5344CB8AC3E}">
        <p14:creationId xmlns:p14="http://schemas.microsoft.com/office/powerpoint/2010/main" val="1905501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sp>
        <p:nvSpPr>
          <p:cNvPr id="16" name="Rettangolo 15"/>
          <p:cNvSpPr/>
          <p:nvPr/>
        </p:nvSpPr>
        <p:spPr>
          <a:xfrm flipV="1">
            <a:off x="643467" y="2302928"/>
            <a:ext cx="3056466" cy="415713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NEI SINGOLI POLI ESPOSITIVI</a:t>
            </a:r>
            <a:br>
              <a:rPr lang="it-IT" sz="2400" dirty="0">
                <a:ln w="0"/>
                <a:effectLst>
                  <a:outerShdw blurRad="38100" dist="19050" dir="2700000" algn="tl" rotWithShape="0">
                    <a:schemeClr val="dk1">
                      <a:alpha val="40000"/>
                    </a:schemeClr>
                  </a:outerShdw>
                </a:effectLst>
                <a:latin typeface="Helvetica Neue"/>
                <a:cs typeface="Helvetica Neue"/>
              </a:rPr>
            </a:br>
            <a:r>
              <a:rPr lang="it-IT" sz="2400" dirty="0">
                <a:ln w="0"/>
                <a:effectLst>
                  <a:outerShdw blurRad="38100" dist="19050" dir="2700000" algn="tl" rotWithShape="0">
                    <a:schemeClr val="dk1">
                      <a:alpha val="40000"/>
                    </a:schemeClr>
                  </a:outerShdw>
                </a:effectLst>
                <a:latin typeface="Helvetica Neue"/>
                <a:cs typeface="Helvetica Neue"/>
              </a:rPr>
              <a:t>2016-2017-2018</a:t>
            </a: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a:p>
            <a:pPr algn="ctr"/>
            <a:r>
              <a:rPr lang="it-IT" i="1" dirty="0">
                <a:solidFill>
                  <a:srgbClr val="3366FF"/>
                </a:solidFill>
                <a:latin typeface="Helvetica Neue"/>
                <a:cs typeface="Helvetica Neue"/>
              </a:rPr>
              <a:t>GLI ORGANIZZATORI FIERISTICI OPERANTI IN EMILIA-ROMAGNA</a:t>
            </a:r>
          </a:p>
          <a:p>
            <a:pPr algn="ctr"/>
            <a:r>
              <a:rPr lang="it-IT" sz="2000" b="1" i="1" dirty="0">
                <a:solidFill>
                  <a:srgbClr val="3366FF"/>
                </a:solidFill>
                <a:latin typeface="Helvetica Neue"/>
                <a:cs typeface="Helvetica Neue"/>
              </a:rPr>
              <a:t>Le tipologie</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pSp>
        <p:nvGrpSpPr>
          <p:cNvPr id="2" name="Gruppo 19"/>
          <p:cNvGrpSpPr/>
          <p:nvPr/>
        </p:nvGrpSpPr>
        <p:grpSpPr>
          <a:xfrm>
            <a:off x="3869661" y="2637480"/>
            <a:ext cx="4766731" cy="1206387"/>
            <a:chOff x="0" y="7657"/>
            <a:chExt cx="5010692" cy="973440"/>
          </a:xfrm>
          <a:scene3d>
            <a:camera prst="orthographicFront"/>
            <a:lightRig rig="threePt" dir="t">
              <a:rot lat="0" lon="0" rev="7500000"/>
            </a:lightRig>
          </a:scene3d>
        </p:grpSpPr>
        <p:sp>
          <p:nvSpPr>
            <p:cNvPr id="22" name="Rettangolo arrotondato 21"/>
            <p:cNvSpPr/>
            <p:nvPr/>
          </p:nvSpPr>
          <p:spPr>
            <a:xfrm>
              <a:off x="0" y="7657"/>
              <a:ext cx="5010692" cy="973440"/>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sp>
        <p:sp>
          <p:nvSpPr>
            <p:cNvPr id="23" name="Rettangolo 22"/>
            <p:cNvSpPr/>
            <p:nvPr/>
          </p:nvSpPr>
          <p:spPr>
            <a:xfrm>
              <a:off x="47519" y="55176"/>
              <a:ext cx="4915654" cy="8784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500" dirty="0">
                  <a:latin typeface="Helvetica Neue"/>
                  <a:cs typeface="Helvetica Neue"/>
                </a:rPr>
                <a:t>Considerando le diverse tipologie di organizzatori che operano all’interno dei singoli quartieri si osserva che </a:t>
              </a:r>
              <a:r>
                <a:rPr lang="it-IT" sz="1500" b="1" dirty="0">
                  <a:latin typeface="Helvetica Neue"/>
                  <a:cs typeface="Helvetica Neue"/>
                </a:rPr>
                <a:t>poco più del 60% degli eventi e delle rispettive aree è condotto direttamente dai quartieri</a:t>
              </a:r>
              <a:r>
                <a:rPr lang="it-IT" sz="1500" dirty="0">
                  <a:latin typeface="Helvetica Neue"/>
                  <a:cs typeface="Helvetica Neue"/>
                </a:rPr>
                <a:t>. </a:t>
              </a:r>
            </a:p>
          </p:txBody>
        </p:sp>
      </p:grpSp>
      <p:pic>
        <p:nvPicPr>
          <p:cNvPr id="20" name="Immagine 19">
            <a:extLst>
              <a:ext uri="{FF2B5EF4-FFF2-40B4-BE49-F238E27FC236}">
                <a16:creationId xmlns:a16="http://schemas.microsoft.com/office/drawing/2014/main" id="{317F6324-EDB9-42A2-A076-03E835D085B2}"/>
              </a:ext>
            </a:extLst>
          </p:cNvPr>
          <p:cNvPicPr>
            <a:picLocks noChangeAspect="1"/>
          </p:cNvPicPr>
          <p:nvPr/>
        </p:nvPicPr>
        <p:blipFill>
          <a:blip r:embed="rId7" cstate="print"/>
          <a:stretch>
            <a:fillRect/>
          </a:stretch>
        </p:blipFill>
        <p:spPr>
          <a:xfrm>
            <a:off x="648994" y="2302932"/>
            <a:ext cx="3051836" cy="4148668"/>
          </a:xfrm>
          <a:prstGeom prst="rect">
            <a:avLst/>
          </a:prstGeom>
        </p:spPr>
      </p:pic>
      <p:grpSp>
        <p:nvGrpSpPr>
          <p:cNvPr id="27" name="Gruppo 26"/>
          <p:cNvGrpSpPr/>
          <p:nvPr/>
        </p:nvGrpSpPr>
        <p:grpSpPr>
          <a:xfrm>
            <a:off x="3857353" y="3929913"/>
            <a:ext cx="4791347" cy="498148"/>
            <a:chOff x="0" y="2029417"/>
            <a:chExt cx="5010692" cy="302029"/>
          </a:xfrm>
          <a:scene3d>
            <a:camera prst="orthographicFront"/>
            <a:lightRig rig="threePt" dir="t">
              <a:rot lat="0" lon="0" rev="7500000"/>
            </a:lightRig>
          </a:scene3d>
        </p:grpSpPr>
        <p:sp>
          <p:nvSpPr>
            <p:cNvPr id="28" name="Rettangolo arrotondato 27"/>
            <p:cNvSpPr/>
            <p:nvPr/>
          </p:nvSpPr>
          <p:spPr>
            <a:xfrm>
              <a:off x="0" y="2029417"/>
              <a:ext cx="5010692" cy="302029"/>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80000"/>
                <a:hueOff val="-481414"/>
                <a:satOff val="10166"/>
                <a:lumOff val="27081"/>
                <a:alphaOff val="0"/>
              </a:schemeClr>
            </a:fillRef>
            <a:effectRef idx="2">
              <a:schemeClr val="accent2">
                <a:shade val="80000"/>
                <a:hueOff val="-481414"/>
                <a:satOff val="10166"/>
                <a:lumOff val="27081"/>
                <a:alphaOff val="0"/>
              </a:schemeClr>
            </a:effectRef>
            <a:fontRef idx="minor">
              <a:schemeClr val="lt1"/>
            </a:fontRef>
          </p:style>
        </p:sp>
        <p:sp>
          <p:nvSpPr>
            <p:cNvPr id="30" name="Rettangolo 29"/>
            <p:cNvSpPr/>
            <p:nvPr/>
          </p:nvSpPr>
          <p:spPr>
            <a:xfrm>
              <a:off x="14744" y="2044161"/>
              <a:ext cx="4981204" cy="27254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2000" kern="1200" dirty="0">
                  <a:solidFill>
                    <a:srgbClr val="000000"/>
                  </a:solidFill>
                  <a:latin typeface="Helvetica Neue"/>
                  <a:cs typeface="Helvetica Neue"/>
                </a:rPr>
                <a:t>In particolare: </a:t>
              </a:r>
            </a:p>
          </p:txBody>
        </p:sp>
      </p:grpSp>
      <p:grpSp>
        <p:nvGrpSpPr>
          <p:cNvPr id="34" name="Gruppo 33"/>
          <p:cNvGrpSpPr/>
          <p:nvPr/>
        </p:nvGrpSpPr>
        <p:grpSpPr>
          <a:xfrm>
            <a:off x="3857354" y="4509902"/>
            <a:ext cx="4791345" cy="1264366"/>
            <a:chOff x="0" y="2339105"/>
            <a:chExt cx="5010692" cy="1157130"/>
          </a:xfrm>
        </p:grpSpPr>
        <p:sp>
          <p:nvSpPr>
            <p:cNvPr id="35" name="Rettangolo 34"/>
            <p:cNvSpPr/>
            <p:nvPr/>
          </p:nvSpPr>
          <p:spPr>
            <a:xfrm>
              <a:off x="0" y="2339105"/>
              <a:ext cx="5010692" cy="11571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ttangolo 35"/>
            <p:cNvSpPr/>
            <p:nvPr/>
          </p:nvSpPr>
          <p:spPr>
            <a:xfrm>
              <a:off x="0" y="2339105"/>
              <a:ext cx="5010692" cy="11571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9089" tIns="13970" rIns="78232" bIns="13970" numCol="1" spcCol="1270" anchor="t" anchorCtr="0">
              <a:noAutofit/>
            </a:bodyPr>
            <a:lstStyle/>
            <a:p>
              <a:pPr marL="57150" lvl="1" indent="-57150" algn="l" defTabSz="488950">
                <a:lnSpc>
                  <a:spcPct val="90000"/>
                </a:lnSpc>
                <a:spcBef>
                  <a:spcPct val="0"/>
                </a:spcBef>
                <a:spcAft>
                  <a:spcPct val="20000"/>
                </a:spcAft>
                <a:buChar char="••"/>
              </a:pPr>
              <a:r>
                <a:rPr lang="it-IT" sz="1200" kern="1200" dirty="0"/>
                <a:t>a </a:t>
              </a:r>
              <a:r>
                <a:rPr lang="it-IT" sz="1200" b="1" kern="1200" dirty="0"/>
                <a:t>Bologna</a:t>
              </a:r>
              <a:r>
                <a:rPr lang="it-IT" sz="1200" kern="1200" dirty="0"/>
                <a:t> negli anni 2016 e 2018 gli organizzatori terzi gestiscono la maggioranza delle aree locate, nel 2017 si ha una prevalenza di conduzione diretta dal quartiere; </a:t>
              </a:r>
            </a:p>
            <a:p>
              <a:pPr marL="57150" lvl="1" indent="-57150" algn="l" defTabSz="488950">
                <a:lnSpc>
                  <a:spcPct val="90000"/>
                </a:lnSpc>
                <a:spcBef>
                  <a:spcPct val="0"/>
                </a:spcBef>
                <a:spcAft>
                  <a:spcPct val="20000"/>
                </a:spcAft>
                <a:buChar char="••"/>
              </a:pPr>
              <a:r>
                <a:rPr lang="it-IT" sz="1200" kern="1200" dirty="0"/>
                <a:t>a </a:t>
              </a:r>
              <a:r>
                <a:rPr lang="it-IT" sz="1200" b="1" kern="1200" dirty="0"/>
                <a:t>Rimini</a:t>
              </a:r>
              <a:r>
                <a:rPr lang="it-IT" sz="1200" kern="1200" dirty="0"/>
                <a:t> il quartiere organizza direttamente la stragrande maggioranza dell’attività ospitata (oltre il 90% dell’area locata); </a:t>
              </a:r>
            </a:p>
            <a:p>
              <a:pPr marL="57150" lvl="1" indent="-57150" algn="l" defTabSz="488950">
                <a:lnSpc>
                  <a:spcPct val="90000"/>
                </a:lnSpc>
                <a:spcBef>
                  <a:spcPct val="0"/>
                </a:spcBef>
                <a:spcAft>
                  <a:spcPct val="20000"/>
                </a:spcAft>
                <a:buChar char="••"/>
              </a:pPr>
              <a:r>
                <a:rPr lang="it-IT" sz="1200" kern="1200" dirty="0"/>
                <a:t>a </a:t>
              </a:r>
              <a:r>
                <a:rPr lang="it-IT" sz="1200" b="1" kern="1200" dirty="0"/>
                <a:t>Parma </a:t>
              </a:r>
              <a:r>
                <a:rPr lang="it-IT" sz="1200" kern="1200" dirty="0"/>
                <a:t>nel 2016 e nel 2018 prevale la conduzione propria; nel 2017, assente CIBUS, la divisione è quasi equipollente. </a:t>
              </a:r>
            </a:p>
          </p:txBody>
        </p:sp>
      </p:grpSp>
      <p:sp>
        <p:nvSpPr>
          <p:cNvPr id="37" name="CasellaDiTesto 36">
            <a:extLst>
              <a:ext uri="{FF2B5EF4-FFF2-40B4-BE49-F238E27FC236}">
                <a16:creationId xmlns:a16="http://schemas.microsoft.com/office/drawing/2014/main" id="{BE42378E-92B0-46BE-9D14-10D6412E9C88}"/>
              </a:ext>
            </a:extLst>
          </p:cNvPr>
          <p:cNvSpPr txBox="1"/>
          <p:nvPr/>
        </p:nvSpPr>
        <p:spPr>
          <a:xfrm>
            <a:off x="3962314" y="6174314"/>
            <a:ext cx="4581424" cy="230832"/>
          </a:xfrm>
          <a:prstGeom prst="rect">
            <a:avLst/>
          </a:prstGeom>
          <a:solidFill>
            <a:schemeClr val="bg2"/>
          </a:solidFill>
          <a:ln>
            <a:solidFill>
              <a:schemeClr val="bg1">
                <a:lumMod val="65000"/>
              </a:schemeClr>
            </a:solidFill>
          </a:ln>
        </p:spPr>
        <p:txBody>
          <a:bodyPr wrap="square" rtlCol="0">
            <a:spAutoFit/>
          </a:bodyPr>
          <a:lstStyle/>
          <a:p>
            <a:pPr algn="just"/>
            <a:r>
              <a:rPr lang="it-IT" sz="900" i="1" dirty="0"/>
              <a:t>* Rientrano nei Terzi: gli organizzatori privati, le associazioni, gli enti locali e pro-loco</a:t>
            </a:r>
          </a:p>
        </p:txBody>
      </p:sp>
    </p:spTree>
    <p:extLst>
      <p:ext uri="{BB962C8B-B14F-4D97-AF65-F5344CB8AC3E}">
        <p14:creationId xmlns:p14="http://schemas.microsoft.com/office/powerpoint/2010/main" val="1905501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sp>
        <p:nvSpPr>
          <p:cNvPr id="16" name="Rettangolo 15"/>
          <p:cNvSpPr/>
          <p:nvPr/>
        </p:nvSpPr>
        <p:spPr>
          <a:xfrm flipV="1">
            <a:off x="889000" y="1727200"/>
            <a:ext cx="7382933" cy="303953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1602293"/>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rPr>
              <a:t>LA CERTIFICAZIONE ISO 25639:2008</a:t>
            </a:r>
            <a:r>
              <a:rPr lang="it-IT" sz="2400" b="1" dirty="0">
                <a:ln w="0"/>
                <a:effectLst>
                  <a:outerShdw blurRad="38100" dist="19050" dir="2700000" algn="tl" rotWithShape="0">
                    <a:schemeClr val="dk1">
                      <a:alpha val="40000"/>
                    </a:schemeClr>
                  </a:outerShdw>
                </a:effectLst>
                <a:latin typeface="Helvetica Neue"/>
                <a:cs typeface="Helvetica Neue"/>
              </a:rPr>
              <a:t> </a:t>
            </a:r>
            <a:r>
              <a:rPr lang="it-IT" sz="2400" dirty="0">
                <a:ln w="0"/>
                <a:effectLst>
                  <a:outerShdw blurRad="38100" dist="19050" dir="2700000" algn="tl" rotWithShape="0">
                    <a:schemeClr val="dk1">
                      <a:alpha val="40000"/>
                    </a:schemeClr>
                  </a:outerShdw>
                </a:effectLst>
                <a:latin typeface="Helvetica Neue"/>
                <a:cs typeface="Helvetica Neue"/>
              </a:rPr>
              <a:t>2016-2017-2018</a:t>
            </a: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a:p>
            <a:pPr algn="ctr"/>
            <a:r>
              <a:rPr lang="it-IT" sz="2000" i="1" dirty="0">
                <a:solidFill>
                  <a:srgbClr val="3366FF"/>
                </a:solidFill>
                <a:latin typeface="Helvetica Neue"/>
                <a:cs typeface="Helvetica Neue"/>
              </a:rPr>
              <a:t>I QUARTIERI CERTIFICATI</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pic>
        <p:nvPicPr>
          <p:cNvPr id="20" name="Immagine 19">
            <a:extLst>
              <a:ext uri="{FF2B5EF4-FFF2-40B4-BE49-F238E27FC236}">
                <a16:creationId xmlns:a16="http://schemas.microsoft.com/office/drawing/2014/main" id="{2403ED30-70ED-48CB-9710-C50770D43DA7}"/>
              </a:ext>
            </a:extLst>
          </p:cNvPr>
          <p:cNvPicPr>
            <a:picLocks noChangeAspect="1"/>
          </p:cNvPicPr>
          <p:nvPr/>
        </p:nvPicPr>
        <p:blipFill>
          <a:blip r:embed="rId7" cstate="print"/>
          <a:stretch>
            <a:fillRect/>
          </a:stretch>
        </p:blipFill>
        <p:spPr>
          <a:xfrm>
            <a:off x="885096" y="1721757"/>
            <a:ext cx="7386824" cy="3041946"/>
          </a:xfrm>
          <a:prstGeom prst="rect">
            <a:avLst/>
          </a:prstGeom>
        </p:spPr>
      </p:pic>
      <p:sp>
        <p:nvSpPr>
          <p:cNvPr id="25" name="CasellaDiTesto 24">
            <a:extLst>
              <a:ext uri="{FF2B5EF4-FFF2-40B4-BE49-F238E27FC236}">
                <a16:creationId xmlns:a16="http://schemas.microsoft.com/office/drawing/2014/main" id="{40CE8472-1975-4D6F-B633-FF9E10C0A684}"/>
              </a:ext>
            </a:extLst>
          </p:cNvPr>
          <p:cNvSpPr txBox="1"/>
          <p:nvPr/>
        </p:nvSpPr>
        <p:spPr>
          <a:xfrm>
            <a:off x="247538" y="4825999"/>
            <a:ext cx="8421448" cy="1625604"/>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wrap="square" rtlCol="0">
            <a:noAutofit/>
          </a:bodyPr>
          <a:lstStyle/>
          <a:p>
            <a:pPr algn="ctr"/>
            <a:r>
              <a:rPr lang="it-IT" sz="1300" dirty="0">
                <a:latin typeface="Helvetica Neue"/>
                <a:cs typeface="Helvetica Neue"/>
              </a:rPr>
              <a:t>Negli anni censiti si registra un </a:t>
            </a:r>
            <a:r>
              <a:rPr lang="it-IT" sz="1300" b="1" dirty="0">
                <a:latin typeface="Helvetica Neue"/>
                <a:cs typeface="Helvetica Neue"/>
              </a:rPr>
              <a:t>incremento dell’adesione alla certificazione</a:t>
            </a:r>
            <a:r>
              <a:rPr lang="it-IT" sz="1300" dirty="0">
                <a:latin typeface="Helvetica Neue"/>
                <a:cs typeface="Helvetica Neue"/>
              </a:rPr>
              <a:t> ISO 25693:2008 tra le manifestazioni di livello internazionali in Emilia-Romagna: dal 66,7% del 2016 si passa, al 70,5%. </a:t>
            </a:r>
          </a:p>
          <a:p>
            <a:pPr algn="ctr"/>
            <a:r>
              <a:rPr lang="it-IT" sz="1300" dirty="0">
                <a:latin typeface="Helvetica Neue"/>
                <a:cs typeface="Helvetica Neue"/>
              </a:rPr>
              <a:t>Nel 2018 A parte l’en plein nei quartieri minori (dovuto dalla presenza di un’unica manifestazione internazionale) </a:t>
            </a:r>
            <a:r>
              <a:rPr lang="it-IT" sz="1300" b="1" dirty="0">
                <a:latin typeface="Helvetica Neue"/>
                <a:cs typeface="Helvetica Neue"/>
              </a:rPr>
              <a:t>è il quartiere di Bologna il più attento</a:t>
            </a:r>
            <a:r>
              <a:rPr lang="it-IT" sz="1300" dirty="0">
                <a:latin typeface="Helvetica Neue"/>
                <a:cs typeface="Helvetica Neue"/>
              </a:rPr>
              <a:t>: le manifestazioni internazionali certificate sono passate dal 72% del 2016 al 79% del 2018.</a:t>
            </a:r>
          </a:p>
          <a:p>
            <a:pPr algn="ctr"/>
            <a:r>
              <a:rPr lang="it-IT" sz="1300" dirty="0">
                <a:latin typeface="Helvetica Neue"/>
                <a:cs typeface="Helvetica Neue"/>
              </a:rPr>
              <a:t>E’ invece il quartiere di </a:t>
            </a:r>
            <a:r>
              <a:rPr lang="it-IT" sz="1300" b="1" dirty="0">
                <a:latin typeface="Helvetica Neue"/>
                <a:cs typeface="Helvetica Neue"/>
              </a:rPr>
              <a:t>Parma</a:t>
            </a:r>
            <a:r>
              <a:rPr lang="it-IT" sz="1300" dirty="0">
                <a:latin typeface="Helvetica Neue"/>
                <a:cs typeface="Helvetica Neue"/>
              </a:rPr>
              <a:t> ad ottenere un numero inferiore di attestati: nel 2018 solo il 29% delle manifestazioni internazionali svolte in tale quartiere sono state certificate.</a:t>
            </a:r>
          </a:p>
        </p:txBody>
      </p:sp>
    </p:spTree>
    <p:extLst>
      <p:ext uri="{BB962C8B-B14F-4D97-AF65-F5344CB8AC3E}">
        <p14:creationId xmlns:p14="http://schemas.microsoft.com/office/powerpoint/2010/main" val="1905501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1602293"/>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rPr>
              <a:t>LA CERTIFICAZIONE ISO 25639:2008</a:t>
            </a:r>
          </a:p>
          <a:p>
            <a:pPr lvl="0" algn="ctr" defTabSz="914400">
              <a:lnSpc>
                <a:spcPct val="90000"/>
              </a:lnSpc>
              <a:spcBef>
                <a:spcPct val="0"/>
              </a:spcBef>
            </a:pP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a:p>
            <a:pPr algn="ctr"/>
            <a:r>
              <a:rPr lang="it-IT" sz="2000" i="1" dirty="0">
                <a:solidFill>
                  <a:srgbClr val="3366FF"/>
                </a:solidFill>
              </a:rPr>
              <a:t>La certificazione ISO 25639:2008 per le manifestazioni internazionali in programma nel 2019</a:t>
            </a:r>
            <a:endParaRPr lang="it-IT" sz="2000" dirty="0">
              <a:solidFill>
                <a:srgbClr val="3366FF"/>
              </a:solidFill>
            </a:endParaRP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pic>
        <p:nvPicPr>
          <p:cNvPr id="2050" name="Picture 2"/>
          <p:cNvPicPr>
            <a:picLocks noChangeAspect="1" noChangeArrowheads="1"/>
          </p:cNvPicPr>
          <p:nvPr/>
        </p:nvPicPr>
        <p:blipFill>
          <a:blip r:embed="rId7" cstate="print"/>
          <a:srcRect/>
          <a:stretch>
            <a:fillRect/>
          </a:stretch>
        </p:blipFill>
        <p:spPr bwMode="auto">
          <a:xfrm>
            <a:off x="373086" y="2328436"/>
            <a:ext cx="8261350" cy="2835275"/>
          </a:xfrm>
          <a:prstGeom prst="rect">
            <a:avLst/>
          </a:prstGeom>
          <a:noFill/>
          <a:ln w="9525">
            <a:noFill/>
            <a:miter lim="800000"/>
            <a:headEnd/>
            <a:tailEnd/>
          </a:ln>
          <a:effectLst/>
        </p:spPr>
      </p:pic>
    </p:spTree>
    <p:extLst>
      <p:ext uri="{BB962C8B-B14F-4D97-AF65-F5344CB8AC3E}">
        <p14:creationId xmlns:p14="http://schemas.microsoft.com/office/powerpoint/2010/main" val="1905501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1602293"/>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rPr>
              <a:t>LA CERTIFICAZIONE ISO 25639:2008</a:t>
            </a:r>
          </a:p>
          <a:p>
            <a:pPr lvl="0" algn="ctr" defTabSz="914400">
              <a:lnSpc>
                <a:spcPct val="90000"/>
              </a:lnSpc>
              <a:spcBef>
                <a:spcPct val="0"/>
              </a:spcBef>
            </a:pP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a:p>
            <a:pPr algn="ctr"/>
            <a:r>
              <a:rPr lang="it-IT" sz="2000" i="1" dirty="0">
                <a:solidFill>
                  <a:srgbClr val="3366FF"/>
                </a:solidFill>
              </a:rPr>
              <a:t>La certificazione ISO 25639:2008 per le manifestazioni internazionali in programma nel 2019</a:t>
            </a:r>
            <a:endParaRPr lang="it-IT" sz="2000" dirty="0">
              <a:solidFill>
                <a:srgbClr val="3366FF"/>
              </a:solidFill>
            </a:endParaRP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aphicFrame>
        <p:nvGraphicFramePr>
          <p:cNvPr id="22" name="Diagramma 21">
            <a:extLst>
              <a:ext uri="{FF2B5EF4-FFF2-40B4-BE49-F238E27FC236}">
                <a16:creationId xmlns:a16="http://schemas.microsoft.com/office/drawing/2014/main" id="{D8CC5DA7-FD0B-4228-97F6-191E0D14BDA7}"/>
              </a:ext>
            </a:extLst>
          </p:cNvPr>
          <p:cNvGraphicFramePr/>
          <p:nvPr>
            <p:extLst>
              <p:ext uri="{D42A27DB-BD31-4B8C-83A1-F6EECF244321}">
                <p14:modId xmlns:p14="http://schemas.microsoft.com/office/powerpoint/2010/main" val="1618292803"/>
              </p:ext>
            </p:extLst>
          </p:nvPr>
        </p:nvGraphicFramePr>
        <p:xfrm>
          <a:off x="549434" y="2912533"/>
          <a:ext cx="8018834" cy="33735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0550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1229760"/>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rPr>
              <a:t>ATTUALE POSIZIONAMENTO DELL’EMILIA-ROMAGNA NEL MERCATO FIERISTICO NAZIONALE</a:t>
            </a:r>
          </a:p>
          <a:p>
            <a:pPr lvl="0" algn="ctr" defTabSz="914400">
              <a:lnSpc>
                <a:spcPct val="90000"/>
              </a:lnSpc>
              <a:spcBef>
                <a:spcPct val="0"/>
              </a:spcBef>
            </a:pPr>
            <a:endParaRPr lang="it-IT" sz="2400" b="1" dirty="0">
              <a:ln w="0"/>
              <a:effectLst>
                <a:outerShdw blurRad="38100" dist="19050" dir="2700000" algn="tl" rotWithShape="0">
                  <a:schemeClr val="dk1">
                    <a:alpha val="40000"/>
                  </a:schemeClr>
                </a:outerShdw>
              </a:effectLst>
            </a:endParaRPr>
          </a:p>
          <a:p>
            <a:pPr algn="ctr"/>
            <a:r>
              <a:rPr lang="it-IT" sz="2400" i="1" dirty="0">
                <a:solidFill>
                  <a:srgbClr val="3366FF"/>
                </a:solidFill>
              </a:rPr>
              <a:t>Sedi espositive che ospitano manifestazioni internazionali</a:t>
            </a:r>
            <a:endParaRPr lang="it-IT" sz="2400" dirty="0">
              <a:solidFill>
                <a:srgbClr val="3366FF"/>
              </a:solidFill>
            </a:endParaRP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rapporti UFI Euro </a:t>
            </a:r>
            <a:r>
              <a:rPr lang="it-IT" sz="1000" dirty="0" err="1">
                <a:solidFill>
                  <a:schemeClr val="bg1"/>
                </a:solidFill>
                <a:latin typeface="Helvetica Neue"/>
                <a:cs typeface="Helvetica Neue"/>
              </a:rPr>
              <a:t>Fairs</a:t>
            </a:r>
            <a:r>
              <a:rPr lang="it-IT" sz="1000" dirty="0">
                <a:solidFill>
                  <a:schemeClr val="bg1"/>
                </a:solidFill>
                <a:latin typeface="Helvetica Neue"/>
                <a:cs typeface="Helvetica Neue"/>
              </a:rPr>
              <a:t> </a:t>
            </a:r>
            <a:r>
              <a:rPr lang="it-IT" sz="1000" dirty="0" err="1">
                <a:solidFill>
                  <a:schemeClr val="bg1"/>
                </a:solidFill>
                <a:latin typeface="Helvetica Neue"/>
                <a:cs typeface="Helvetica Neue"/>
              </a:rPr>
              <a:t>Statistics</a:t>
            </a:r>
            <a:r>
              <a:rPr lang="it-IT" sz="1000" dirty="0">
                <a:solidFill>
                  <a:schemeClr val="bg1"/>
                </a:solidFill>
                <a:latin typeface="Helvetica Neue"/>
                <a:cs typeface="Helvetica Neue"/>
              </a:rPr>
              <a:t> (2016-2017-2018) e Osservatorio Fieristico della Regione Emilia-Romagna</a:t>
            </a:r>
          </a:p>
        </p:txBody>
      </p:sp>
      <p:sp>
        <p:nvSpPr>
          <p:cNvPr id="20" name="Rettangolo 19"/>
          <p:cNvSpPr/>
          <p:nvPr/>
        </p:nvSpPr>
        <p:spPr>
          <a:xfrm>
            <a:off x="1109133" y="2760133"/>
            <a:ext cx="6908800" cy="329353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2" name="Immagine 21">
            <a:extLst>
              <a:ext uri="{FF2B5EF4-FFF2-40B4-BE49-F238E27FC236}">
                <a16:creationId xmlns:a16="http://schemas.microsoft.com/office/drawing/2014/main" id="{0463D2A8-F68D-4255-BC34-F09AA5252804}"/>
              </a:ext>
            </a:extLst>
          </p:cNvPr>
          <p:cNvPicPr>
            <a:picLocks noChangeAspect="1"/>
          </p:cNvPicPr>
          <p:nvPr/>
        </p:nvPicPr>
        <p:blipFill>
          <a:blip r:embed="rId7" cstate="print"/>
          <a:stretch>
            <a:fillRect/>
          </a:stretch>
        </p:blipFill>
        <p:spPr>
          <a:xfrm>
            <a:off x="1120618" y="2739372"/>
            <a:ext cx="6902765" cy="3331226"/>
          </a:xfrm>
          <a:prstGeom prst="rect">
            <a:avLst/>
          </a:prstGeom>
        </p:spPr>
      </p:pic>
    </p:spTree>
    <p:extLst>
      <p:ext uri="{BB962C8B-B14F-4D97-AF65-F5344CB8AC3E}">
        <p14:creationId xmlns:p14="http://schemas.microsoft.com/office/powerpoint/2010/main" val="1905501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1602293"/>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VOLUME D’AFFARI DEI PRINCIPALI POLI FIERISTICI ITALIANI  </a:t>
            </a:r>
            <a:r>
              <a:rPr lang="it-IT" sz="2400" dirty="0">
                <a:ln w="0"/>
                <a:effectLst>
                  <a:outerShdw blurRad="38100" dist="19050" dir="2700000" algn="tl" rotWithShape="0">
                    <a:schemeClr val="dk1">
                      <a:alpha val="40000"/>
                    </a:schemeClr>
                  </a:outerShdw>
                </a:effectLst>
                <a:latin typeface="Helvetica Neue"/>
                <a:cs typeface="Helvetica Neue"/>
              </a:rPr>
              <a:t>2016-2017-2018</a:t>
            </a: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sp>
        <p:nvSpPr>
          <p:cNvPr id="18" name="CasellaDiTesto 17">
            <a:extLst>
              <a:ext uri="{FF2B5EF4-FFF2-40B4-BE49-F238E27FC236}">
                <a16:creationId xmlns:a16="http://schemas.microsoft.com/office/drawing/2014/main" id="{04468201-017D-4C9D-9DDD-3F17D440B993}"/>
              </a:ext>
            </a:extLst>
          </p:cNvPr>
          <p:cNvSpPr txBox="1"/>
          <p:nvPr/>
        </p:nvSpPr>
        <p:spPr>
          <a:xfrm>
            <a:off x="565787" y="5812544"/>
            <a:ext cx="7998106" cy="707886"/>
          </a:xfrm>
          <a:prstGeom prst="rect">
            <a:avLst/>
          </a:prstGeom>
          <a:solidFill>
            <a:schemeClr val="accent5">
              <a:lumMod val="40000"/>
              <a:lumOff val="60000"/>
            </a:schemeClr>
          </a:solidFill>
          <a:ln>
            <a:solidFill>
              <a:schemeClr val="bg1">
                <a:lumMod val="75000"/>
              </a:schemeClr>
            </a:solidFill>
          </a:ln>
        </p:spPr>
        <p:txBody>
          <a:bodyPr wrap="square" rtlCol="0">
            <a:spAutoFit/>
          </a:bodyPr>
          <a:lstStyle/>
          <a:p>
            <a:pPr marL="171450" indent="-171450">
              <a:buFont typeface="Arial" panose="020B0604020202020204" pitchFamily="34" charset="0"/>
              <a:buChar char="•"/>
            </a:pPr>
            <a:r>
              <a:rPr lang="it-IT" sz="1000" dirty="0">
                <a:latin typeface="Helvetica Neue"/>
                <a:cs typeface="Helvetica Neue"/>
              </a:rPr>
              <a:t>* valori della produzione stimati in quanto non disponibili o non ancora pubblicati (Settembre 2019)</a:t>
            </a:r>
          </a:p>
          <a:p>
            <a:pPr marL="171450" indent="-171450">
              <a:buFont typeface="Arial" panose="020B0604020202020204" pitchFamily="34" charset="0"/>
              <a:buChar char="•"/>
            </a:pPr>
            <a:r>
              <a:rPr lang="it-IT" sz="1000" dirty="0">
                <a:latin typeface="Helvetica Neue"/>
                <a:cs typeface="Helvetica Neue"/>
              </a:rPr>
              <a:t>Gruppo Fiera Milano, nel presentare il bilancio del 2018, ha riesposto Il bilancio del 2017 (per riflettere gli effetti del nuovo principio IFRS 15 entrato in vigore dal 1° gennaio 2018.)</a:t>
            </a:r>
          </a:p>
          <a:p>
            <a:pPr marL="171450" indent="-171450">
              <a:buFont typeface="Arial" panose="020B0604020202020204" pitchFamily="34" charset="0"/>
              <a:buChar char="•"/>
            </a:pPr>
            <a:r>
              <a:rPr lang="it-IT" sz="1000" dirty="0">
                <a:latin typeface="Helvetica Neue"/>
                <a:cs typeface="Helvetica Neue"/>
              </a:rPr>
              <a:t>IEGEXPO è il gruppo creato dalla fusione di </a:t>
            </a:r>
            <a:r>
              <a:rPr lang="it-IT" sz="1000" dirty="0" err="1">
                <a:latin typeface="Helvetica Neue"/>
                <a:cs typeface="Helvetica Neue"/>
              </a:rPr>
              <a:t>RiminiFiere</a:t>
            </a:r>
            <a:r>
              <a:rPr lang="it-IT" sz="1000" dirty="0">
                <a:latin typeface="Helvetica Neue"/>
                <a:cs typeface="Helvetica Neue"/>
              </a:rPr>
              <a:t> </a:t>
            </a:r>
            <a:r>
              <a:rPr lang="it-IT" sz="1000" dirty="0" err="1">
                <a:latin typeface="Helvetica Neue"/>
                <a:cs typeface="Helvetica Neue"/>
              </a:rPr>
              <a:t>S.p.A</a:t>
            </a:r>
            <a:r>
              <a:rPr lang="it-IT" sz="1000" dirty="0">
                <a:latin typeface="Helvetica Neue"/>
                <a:cs typeface="Helvetica Neue"/>
              </a:rPr>
              <a:t> e </a:t>
            </a:r>
            <a:r>
              <a:rPr lang="it-IT" sz="1000" dirty="0" err="1">
                <a:latin typeface="Helvetica Neue"/>
                <a:cs typeface="Helvetica Neue"/>
              </a:rPr>
              <a:t>Vicenzafiere</a:t>
            </a:r>
            <a:r>
              <a:rPr lang="it-IT" sz="1000" dirty="0">
                <a:latin typeface="Helvetica Neue"/>
                <a:cs typeface="Helvetica Neue"/>
              </a:rPr>
              <a:t> </a:t>
            </a:r>
            <a:r>
              <a:rPr lang="it-IT" sz="1000" dirty="0" err="1">
                <a:latin typeface="Helvetica Neue"/>
                <a:cs typeface="Helvetica Neue"/>
              </a:rPr>
              <a:t>S.p.A</a:t>
            </a:r>
            <a:r>
              <a:rPr lang="it-IT" sz="1000" dirty="0">
                <a:latin typeface="Helvetica Neue"/>
                <a:cs typeface="Helvetica Neue"/>
              </a:rPr>
              <a:t> con sede legale a Rimini</a:t>
            </a:r>
          </a:p>
        </p:txBody>
      </p:sp>
      <p:graphicFrame>
        <p:nvGraphicFramePr>
          <p:cNvPr id="2" name="Tabella 1"/>
          <p:cNvGraphicFramePr>
            <a:graphicFrameLocks noGrp="1"/>
          </p:cNvGraphicFramePr>
          <p:nvPr>
            <p:extLst>
              <p:ext uri="{D42A27DB-BD31-4B8C-83A1-F6EECF244321}">
                <p14:modId xmlns:p14="http://schemas.microsoft.com/office/powerpoint/2010/main" val="1832274314"/>
              </p:ext>
            </p:extLst>
          </p:nvPr>
        </p:nvGraphicFramePr>
        <p:xfrm>
          <a:off x="1127537" y="1825627"/>
          <a:ext cx="6665335" cy="3842187"/>
        </p:xfrm>
        <a:graphic>
          <a:graphicData uri="http://schemas.openxmlformats.org/drawingml/2006/table">
            <a:tbl>
              <a:tblPr firstRow="1" firstCol="1" bandRow="1">
                <a:tableStyleId>{5C22544A-7EE6-4342-B048-85BDC9FD1C3A}</a:tableStyleId>
              </a:tblPr>
              <a:tblGrid>
                <a:gridCol w="2161291">
                  <a:extLst>
                    <a:ext uri="{9D8B030D-6E8A-4147-A177-3AD203B41FA5}">
                      <a16:colId xmlns:a16="http://schemas.microsoft.com/office/drawing/2014/main" val="20000"/>
                    </a:ext>
                  </a:extLst>
                </a:gridCol>
                <a:gridCol w="959445">
                  <a:extLst>
                    <a:ext uri="{9D8B030D-6E8A-4147-A177-3AD203B41FA5}">
                      <a16:colId xmlns:a16="http://schemas.microsoft.com/office/drawing/2014/main" val="20001"/>
                    </a:ext>
                  </a:extLst>
                </a:gridCol>
                <a:gridCol w="960122">
                  <a:extLst>
                    <a:ext uri="{9D8B030D-6E8A-4147-A177-3AD203B41FA5}">
                      <a16:colId xmlns:a16="http://schemas.microsoft.com/office/drawing/2014/main" val="20002"/>
                    </a:ext>
                  </a:extLst>
                </a:gridCol>
                <a:gridCol w="771890">
                  <a:extLst>
                    <a:ext uri="{9D8B030D-6E8A-4147-A177-3AD203B41FA5}">
                      <a16:colId xmlns:a16="http://schemas.microsoft.com/office/drawing/2014/main" val="20003"/>
                    </a:ext>
                  </a:extLst>
                </a:gridCol>
                <a:gridCol w="998040">
                  <a:extLst>
                    <a:ext uri="{9D8B030D-6E8A-4147-A177-3AD203B41FA5}">
                      <a16:colId xmlns:a16="http://schemas.microsoft.com/office/drawing/2014/main" val="20004"/>
                    </a:ext>
                  </a:extLst>
                </a:gridCol>
                <a:gridCol w="814547">
                  <a:extLst>
                    <a:ext uri="{9D8B030D-6E8A-4147-A177-3AD203B41FA5}">
                      <a16:colId xmlns:a16="http://schemas.microsoft.com/office/drawing/2014/main" val="20005"/>
                    </a:ext>
                  </a:extLst>
                </a:gridCol>
              </a:tblGrid>
              <a:tr h="441300">
                <a:tc>
                  <a:txBody>
                    <a:bodyPr/>
                    <a:lstStyle/>
                    <a:p>
                      <a:pPr algn="l">
                        <a:lnSpc>
                          <a:spcPct val="107000"/>
                        </a:lnSpc>
                        <a:spcAft>
                          <a:spcPts val="0"/>
                        </a:spcAft>
                      </a:pPr>
                      <a:r>
                        <a:rPr lang="it-IT" sz="900" dirty="0">
                          <a:effectLst/>
                        </a:rPr>
                        <a:t>Regione/Quartiere Fieristico</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ctr">
                        <a:lnSpc>
                          <a:spcPct val="107000"/>
                        </a:lnSpc>
                        <a:spcAft>
                          <a:spcPts val="0"/>
                        </a:spcAft>
                      </a:pPr>
                      <a:r>
                        <a:rPr lang="it-IT" sz="900">
                          <a:effectLst/>
                        </a:rPr>
                        <a:t>2016 Valore </a:t>
                      </a:r>
                      <a:endParaRPr lang="it-IT" sz="1000">
                        <a:effectLst/>
                      </a:endParaRPr>
                    </a:p>
                    <a:p>
                      <a:pPr algn="ctr">
                        <a:lnSpc>
                          <a:spcPct val="107000"/>
                        </a:lnSpc>
                        <a:spcAft>
                          <a:spcPts val="0"/>
                        </a:spcAft>
                      </a:pPr>
                      <a:r>
                        <a:rPr lang="it-IT" sz="900">
                          <a:effectLst/>
                        </a:rPr>
                        <a:t>della </a:t>
                      </a:r>
                      <a:br>
                        <a:rPr lang="it-IT" sz="900">
                          <a:effectLst/>
                        </a:rPr>
                      </a:br>
                      <a:r>
                        <a:rPr lang="it-IT" sz="900">
                          <a:effectLst/>
                        </a:rPr>
                        <a:t>produzione</a:t>
                      </a:r>
                      <a:endParaRPr lang="it-IT" sz="1000">
                        <a:solidFill>
                          <a:srgbClr val="000000"/>
                        </a:solidFill>
                        <a:effectLst/>
                        <a:latin typeface="Calibri"/>
                        <a:ea typeface="Calibri"/>
                        <a:cs typeface="Times New Roman"/>
                      </a:endParaRPr>
                    </a:p>
                  </a:txBody>
                  <a:tcPr marL="38826" marR="38826" marT="0" marB="0" anchor="ctr"/>
                </a:tc>
                <a:tc>
                  <a:txBody>
                    <a:bodyPr/>
                    <a:lstStyle/>
                    <a:p>
                      <a:pPr algn="ctr">
                        <a:lnSpc>
                          <a:spcPct val="107000"/>
                        </a:lnSpc>
                        <a:spcAft>
                          <a:spcPts val="0"/>
                        </a:spcAft>
                      </a:pPr>
                      <a:r>
                        <a:rPr lang="it-IT" sz="900">
                          <a:effectLst/>
                        </a:rPr>
                        <a:t>2017 Valore </a:t>
                      </a:r>
                      <a:endParaRPr lang="it-IT" sz="1000">
                        <a:effectLst/>
                      </a:endParaRPr>
                    </a:p>
                    <a:p>
                      <a:pPr algn="ctr">
                        <a:lnSpc>
                          <a:spcPct val="107000"/>
                        </a:lnSpc>
                        <a:spcAft>
                          <a:spcPts val="0"/>
                        </a:spcAft>
                      </a:pPr>
                      <a:r>
                        <a:rPr lang="it-IT" sz="900">
                          <a:effectLst/>
                        </a:rPr>
                        <a:t>della </a:t>
                      </a:r>
                      <a:br>
                        <a:rPr lang="it-IT" sz="900">
                          <a:effectLst/>
                        </a:rPr>
                      </a:br>
                      <a:r>
                        <a:rPr lang="it-IT" sz="900">
                          <a:effectLst/>
                        </a:rPr>
                        <a:t>produzione</a:t>
                      </a:r>
                      <a:endParaRPr lang="it-IT" sz="1000">
                        <a:solidFill>
                          <a:srgbClr val="000000"/>
                        </a:solidFill>
                        <a:effectLst/>
                        <a:latin typeface="Calibri"/>
                        <a:ea typeface="Calibri"/>
                        <a:cs typeface="Times New Roman"/>
                      </a:endParaRPr>
                    </a:p>
                  </a:txBody>
                  <a:tcPr marL="38826" marR="38826" marT="0" marB="0" anchor="ctr"/>
                </a:tc>
                <a:tc>
                  <a:txBody>
                    <a:bodyPr/>
                    <a:lstStyle/>
                    <a:p>
                      <a:pPr algn="ctr">
                        <a:lnSpc>
                          <a:spcPct val="107000"/>
                        </a:lnSpc>
                        <a:spcAft>
                          <a:spcPts val="0"/>
                        </a:spcAft>
                      </a:pPr>
                      <a:r>
                        <a:rPr lang="it-IT" sz="900">
                          <a:effectLst/>
                        </a:rPr>
                        <a:t>Variazione </a:t>
                      </a:r>
                      <a:endParaRPr lang="it-IT" sz="1000">
                        <a:effectLst/>
                      </a:endParaRPr>
                    </a:p>
                    <a:p>
                      <a:pPr algn="ctr">
                        <a:lnSpc>
                          <a:spcPct val="107000"/>
                        </a:lnSpc>
                        <a:spcAft>
                          <a:spcPts val="0"/>
                        </a:spcAft>
                      </a:pPr>
                      <a:r>
                        <a:rPr lang="it-IT" sz="900">
                          <a:effectLst/>
                        </a:rPr>
                        <a:t>periodo </a:t>
                      </a:r>
                      <a:endParaRPr lang="it-IT" sz="1000">
                        <a:effectLst/>
                      </a:endParaRPr>
                    </a:p>
                    <a:p>
                      <a:pPr algn="ctr">
                        <a:lnSpc>
                          <a:spcPct val="107000"/>
                        </a:lnSpc>
                        <a:spcAft>
                          <a:spcPts val="0"/>
                        </a:spcAft>
                      </a:pPr>
                      <a:r>
                        <a:rPr lang="it-IT" sz="900">
                          <a:effectLst/>
                        </a:rPr>
                        <a:t>2016-2017</a:t>
                      </a:r>
                      <a:endParaRPr lang="it-IT" sz="1000">
                        <a:solidFill>
                          <a:srgbClr val="000000"/>
                        </a:solidFill>
                        <a:effectLst/>
                        <a:latin typeface="Calibri"/>
                        <a:ea typeface="Calibri"/>
                        <a:cs typeface="Times New Roman"/>
                      </a:endParaRPr>
                    </a:p>
                  </a:txBody>
                  <a:tcPr marL="38826" marR="38826" marT="0" marB="0" anchor="ctr"/>
                </a:tc>
                <a:tc>
                  <a:txBody>
                    <a:bodyPr/>
                    <a:lstStyle/>
                    <a:p>
                      <a:pPr algn="ctr">
                        <a:lnSpc>
                          <a:spcPct val="107000"/>
                        </a:lnSpc>
                        <a:spcAft>
                          <a:spcPts val="0"/>
                        </a:spcAft>
                      </a:pPr>
                      <a:r>
                        <a:rPr lang="it-IT" sz="900">
                          <a:effectLst/>
                        </a:rPr>
                        <a:t>2018 Valore della </a:t>
                      </a:r>
                      <a:br>
                        <a:rPr lang="it-IT" sz="900">
                          <a:effectLst/>
                        </a:rPr>
                      </a:br>
                      <a:r>
                        <a:rPr lang="it-IT" sz="900">
                          <a:effectLst/>
                        </a:rPr>
                        <a:t>produzione</a:t>
                      </a:r>
                      <a:endParaRPr lang="it-IT" sz="1000">
                        <a:solidFill>
                          <a:srgbClr val="000000"/>
                        </a:solidFill>
                        <a:effectLst/>
                        <a:latin typeface="Calibri"/>
                        <a:ea typeface="Calibri"/>
                        <a:cs typeface="Times New Roman"/>
                      </a:endParaRPr>
                    </a:p>
                  </a:txBody>
                  <a:tcPr marL="38826" marR="38826" marT="0" marB="0" anchor="ctr"/>
                </a:tc>
                <a:tc>
                  <a:txBody>
                    <a:bodyPr/>
                    <a:lstStyle/>
                    <a:p>
                      <a:pPr algn="ctr">
                        <a:lnSpc>
                          <a:spcPct val="107000"/>
                        </a:lnSpc>
                        <a:spcAft>
                          <a:spcPts val="0"/>
                        </a:spcAft>
                      </a:pPr>
                      <a:r>
                        <a:rPr lang="it-IT" sz="900">
                          <a:effectLst/>
                        </a:rPr>
                        <a:t>Variazione </a:t>
                      </a:r>
                      <a:endParaRPr lang="it-IT" sz="1000">
                        <a:effectLst/>
                      </a:endParaRPr>
                    </a:p>
                    <a:p>
                      <a:pPr algn="ctr">
                        <a:lnSpc>
                          <a:spcPct val="107000"/>
                        </a:lnSpc>
                        <a:spcAft>
                          <a:spcPts val="0"/>
                        </a:spcAft>
                      </a:pPr>
                      <a:r>
                        <a:rPr lang="it-IT" sz="900">
                          <a:effectLst/>
                        </a:rPr>
                        <a:t>periodo </a:t>
                      </a:r>
                      <a:endParaRPr lang="it-IT" sz="1000">
                        <a:effectLst/>
                      </a:endParaRPr>
                    </a:p>
                    <a:p>
                      <a:pPr algn="ctr">
                        <a:lnSpc>
                          <a:spcPct val="107000"/>
                        </a:lnSpc>
                        <a:spcAft>
                          <a:spcPts val="0"/>
                        </a:spcAft>
                      </a:pPr>
                      <a:r>
                        <a:rPr lang="it-IT" sz="900">
                          <a:effectLst/>
                        </a:rPr>
                        <a:t>2017-2018</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00"/>
                  </a:ext>
                </a:extLst>
              </a:tr>
              <a:tr h="151923">
                <a:tc>
                  <a:txBody>
                    <a:bodyPr/>
                    <a:lstStyle/>
                    <a:p>
                      <a:pPr algn="l">
                        <a:lnSpc>
                          <a:spcPct val="107000"/>
                        </a:lnSpc>
                        <a:spcAft>
                          <a:spcPts val="0"/>
                        </a:spcAft>
                      </a:pPr>
                      <a:r>
                        <a:rPr lang="it-IT" sz="1100" b="1" dirty="0">
                          <a:solidFill>
                            <a:srgbClr val="FF0000"/>
                          </a:solidFill>
                          <a:effectLst/>
                        </a:rPr>
                        <a:t>EMILIA-ROMAGNA</a:t>
                      </a:r>
                      <a:endParaRPr lang="it-IT" sz="1100" b="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solidFill>
                            <a:srgbClr val="FF0000"/>
                          </a:solidFill>
                          <a:effectLst/>
                        </a:rPr>
                        <a:t>€ 231.940.651</a:t>
                      </a:r>
                      <a:endParaRPr lang="it-IT" sz="1000" b="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solidFill>
                            <a:srgbClr val="FF0000"/>
                          </a:solidFill>
                          <a:effectLst/>
                        </a:rPr>
                        <a:t>€ 286.638.429</a:t>
                      </a:r>
                      <a:endParaRPr lang="it-IT" sz="1000" b="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solidFill>
                            <a:srgbClr val="FF0000"/>
                          </a:solidFill>
                          <a:effectLst/>
                        </a:rPr>
                        <a:t>23,58%</a:t>
                      </a:r>
                      <a:endParaRPr lang="it-IT" sz="1000" b="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solidFill>
                            <a:srgbClr val="FF0000"/>
                          </a:solidFill>
                          <a:effectLst/>
                        </a:rPr>
                        <a:t>€ 381.246.000</a:t>
                      </a:r>
                      <a:endParaRPr lang="it-IT" sz="1000" b="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solidFill>
                            <a:srgbClr val="FF0000"/>
                          </a:solidFill>
                          <a:effectLst/>
                        </a:rPr>
                        <a:t>33,01%</a:t>
                      </a:r>
                      <a:endParaRPr lang="it-IT" sz="1000" b="1" dirty="0">
                        <a:solidFill>
                          <a:srgbClr val="FF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01"/>
                  </a:ext>
                </a:extLst>
              </a:tr>
              <a:tr h="151923">
                <a:tc>
                  <a:txBody>
                    <a:bodyPr/>
                    <a:lstStyle/>
                    <a:p>
                      <a:pPr algn="l">
                        <a:lnSpc>
                          <a:spcPct val="107000"/>
                        </a:lnSpc>
                        <a:spcAft>
                          <a:spcPts val="0"/>
                        </a:spcAft>
                      </a:pPr>
                      <a:r>
                        <a:rPr lang="it-IT" sz="900">
                          <a:effectLst/>
                        </a:rPr>
                        <a:t>CESENA FIERE SPA</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€ 4.936.896</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€ 5.160.492</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4,53%</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€ 5.422.805</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5,08%</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02"/>
                  </a:ext>
                </a:extLst>
              </a:tr>
              <a:tr h="151923">
                <a:tc>
                  <a:txBody>
                    <a:bodyPr/>
                    <a:lstStyle/>
                    <a:p>
                      <a:pPr algn="l">
                        <a:lnSpc>
                          <a:spcPct val="107000"/>
                        </a:lnSpc>
                        <a:spcAft>
                          <a:spcPts val="0"/>
                        </a:spcAft>
                      </a:pPr>
                      <a:r>
                        <a:rPr lang="it-IT" sz="900">
                          <a:effectLst/>
                        </a:rPr>
                        <a:t>FIERA DI FORLI' SPA</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€ 1.254.878</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€ 1.645.581</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31,13%</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€ 1.409.801</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-14,33%</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03"/>
                  </a:ext>
                </a:extLst>
              </a:tr>
              <a:tr h="151923">
                <a:tc>
                  <a:txBody>
                    <a:bodyPr/>
                    <a:lstStyle/>
                    <a:p>
                      <a:pPr algn="l">
                        <a:lnSpc>
                          <a:spcPct val="107000"/>
                        </a:lnSpc>
                        <a:spcAft>
                          <a:spcPts val="0"/>
                        </a:spcAft>
                      </a:pPr>
                      <a:r>
                        <a:rPr lang="it-IT" sz="900">
                          <a:effectLst/>
                        </a:rPr>
                        <a:t>FIERE DI PARMA SPA </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€ 35.167.500</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€ 23.988.622</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-31,79%</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€ 41.403.075</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72,59%</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04"/>
                  </a:ext>
                </a:extLst>
              </a:tr>
              <a:tr h="151923">
                <a:tc>
                  <a:txBody>
                    <a:bodyPr/>
                    <a:lstStyle/>
                    <a:p>
                      <a:pPr algn="l">
                        <a:lnSpc>
                          <a:spcPct val="107000"/>
                        </a:lnSpc>
                        <a:spcAft>
                          <a:spcPts val="0"/>
                        </a:spcAft>
                      </a:pPr>
                      <a:r>
                        <a:rPr lang="it-IT" sz="900">
                          <a:effectLst/>
                        </a:rPr>
                        <a:t>GRUPPO BOLOGNA FIERE</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€ 132.400.763</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€ 126.040.895</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-4,80%</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€ 170.830.974 </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35,54%</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05"/>
                  </a:ext>
                </a:extLst>
              </a:tr>
              <a:tr h="151923">
                <a:tc>
                  <a:txBody>
                    <a:bodyPr/>
                    <a:lstStyle/>
                    <a:p>
                      <a:pPr algn="l">
                        <a:lnSpc>
                          <a:spcPct val="107000"/>
                        </a:lnSpc>
                        <a:spcAft>
                          <a:spcPts val="0"/>
                        </a:spcAft>
                      </a:pPr>
                      <a:r>
                        <a:rPr lang="it-IT" sz="900">
                          <a:effectLst/>
                        </a:rPr>
                        <a:t>PIACENZA EXPO SPA</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€ 2.611.754</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€ 1.841.653</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-29,49%</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€ 2.499.565</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35,72%</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06"/>
                  </a:ext>
                </a:extLst>
              </a:tr>
              <a:tr h="151923">
                <a:tc>
                  <a:txBody>
                    <a:bodyPr/>
                    <a:lstStyle/>
                    <a:p>
                      <a:pPr algn="l">
                        <a:lnSpc>
                          <a:spcPct val="107000"/>
                        </a:lnSpc>
                        <a:spcAft>
                          <a:spcPts val="0"/>
                        </a:spcAft>
                      </a:pPr>
                      <a:r>
                        <a:rPr lang="it-IT" sz="900">
                          <a:effectLst/>
                        </a:rPr>
                        <a:t>REGGIO EMILIA FIERE S.r.l. in Liq.ne</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€ 63.620</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€ 24.024</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-62,24%</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*€ 0</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-100,00%</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07"/>
                  </a:ext>
                </a:extLst>
              </a:tr>
              <a:tr h="151923">
                <a:tc>
                  <a:txBody>
                    <a:bodyPr/>
                    <a:lstStyle/>
                    <a:p>
                      <a:pPr algn="l">
                        <a:lnSpc>
                          <a:spcPct val="107000"/>
                        </a:lnSpc>
                        <a:spcAft>
                          <a:spcPts val="0"/>
                        </a:spcAft>
                      </a:pPr>
                      <a:r>
                        <a:rPr lang="it-IT" sz="900">
                          <a:effectLst/>
                        </a:rPr>
                        <a:t>RIMINIFIERE/IEG SPA</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€ 55.505.240</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€ 127.937.162</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130,50%</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€ 159.680.000</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24,81%</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08"/>
                  </a:ext>
                </a:extLst>
              </a:tr>
              <a:tr h="151923">
                <a:tc>
                  <a:txBody>
                    <a:bodyPr/>
                    <a:lstStyle/>
                    <a:p>
                      <a:pPr algn="l">
                        <a:lnSpc>
                          <a:spcPct val="107000"/>
                        </a:lnSpc>
                        <a:spcAft>
                          <a:spcPts val="0"/>
                        </a:spcAft>
                      </a:pPr>
                      <a:r>
                        <a:rPr lang="it-IT" sz="1100" i="1" dirty="0">
                          <a:solidFill>
                            <a:srgbClr val="FF0000"/>
                          </a:solidFill>
                          <a:effectLst/>
                        </a:rPr>
                        <a:t>LOMBARDIA</a:t>
                      </a:r>
                      <a:endParaRPr lang="it-IT" sz="1100" i="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i="1" dirty="0">
                          <a:solidFill>
                            <a:srgbClr val="FF0000"/>
                          </a:solidFill>
                          <a:effectLst/>
                        </a:rPr>
                        <a:t>€ 244.389.366</a:t>
                      </a:r>
                      <a:endParaRPr lang="it-IT" sz="1000" i="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i="1" dirty="0">
                          <a:solidFill>
                            <a:srgbClr val="FF0000"/>
                          </a:solidFill>
                          <a:effectLst/>
                        </a:rPr>
                        <a:t>€ 279.963.172</a:t>
                      </a:r>
                      <a:endParaRPr lang="it-IT" sz="1000" i="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i="1" dirty="0">
                          <a:solidFill>
                            <a:srgbClr val="FF0000"/>
                          </a:solidFill>
                          <a:effectLst/>
                        </a:rPr>
                        <a:t>14,56%</a:t>
                      </a:r>
                      <a:endParaRPr lang="it-IT" sz="1000" i="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i="1" dirty="0">
                          <a:solidFill>
                            <a:srgbClr val="FF0000"/>
                          </a:solidFill>
                          <a:effectLst/>
                        </a:rPr>
                        <a:t>€ 291.327.704</a:t>
                      </a:r>
                      <a:endParaRPr lang="it-IT" sz="1000" i="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i="1" dirty="0">
                          <a:solidFill>
                            <a:srgbClr val="FF0000"/>
                          </a:solidFill>
                          <a:effectLst/>
                        </a:rPr>
                        <a:t>4,06%</a:t>
                      </a:r>
                      <a:endParaRPr lang="it-IT" sz="1000" i="1" dirty="0">
                        <a:solidFill>
                          <a:srgbClr val="FF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09"/>
                  </a:ext>
                </a:extLst>
              </a:tr>
              <a:tr h="151923">
                <a:tc>
                  <a:txBody>
                    <a:bodyPr/>
                    <a:lstStyle/>
                    <a:p>
                      <a:pPr algn="l">
                        <a:lnSpc>
                          <a:spcPct val="107000"/>
                        </a:lnSpc>
                        <a:spcAft>
                          <a:spcPts val="0"/>
                        </a:spcAft>
                      </a:pPr>
                      <a:r>
                        <a:rPr lang="it-IT" sz="900">
                          <a:effectLst/>
                        </a:rPr>
                        <a:t>BERGAMO FIERA NUOVA SPA</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€ 1.996.342</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€ 1.933.803</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-3,13%</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€ 1.873.785</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-3,10%</a:t>
                      </a:r>
                      <a:endParaRPr lang="it-IT" sz="1000" dirty="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10"/>
                  </a:ext>
                </a:extLst>
              </a:tr>
              <a:tr h="151923">
                <a:tc>
                  <a:txBody>
                    <a:bodyPr/>
                    <a:lstStyle/>
                    <a:p>
                      <a:pPr algn="l">
                        <a:lnSpc>
                          <a:spcPct val="107000"/>
                        </a:lnSpc>
                        <a:spcAft>
                          <a:spcPts val="0"/>
                        </a:spcAft>
                      </a:pPr>
                      <a:r>
                        <a:rPr lang="it-IT" sz="900">
                          <a:effectLst/>
                        </a:rPr>
                        <a:t>Centro Fiera del Garda - Montichiari</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€ 4.340.642</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€ 4.505.919</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3,81%</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*€ 4.505.919</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0,00%</a:t>
                      </a:r>
                      <a:endParaRPr lang="it-IT" sz="1000" dirty="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11"/>
                  </a:ext>
                </a:extLst>
              </a:tr>
              <a:tr h="151923">
                <a:tc>
                  <a:txBody>
                    <a:bodyPr/>
                    <a:lstStyle/>
                    <a:p>
                      <a:pPr algn="l">
                        <a:lnSpc>
                          <a:spcPct val="107000"/>
                        </a:lnSpc>
                        <a:spcAft>
                          <a:spcPts val="0"/>
                        </a:spcAft>
                      </a:pPr>
                      <a:r>
                        <a:rPr lang="it-IT" sz="900">
                          <a:effectLst/>
                        </a:rPr>
                        <a:t>CREMONA FIERE SPA</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€ 4.456.759</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€ 4.570.447</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2,55%</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*€ 4.570.447</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0,00%</a:t>
                      </a:r>
                      <a:endParaRPr lang="it-IT" sz="1000" dirty="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12"/>
                  </a:ext>
                </a:extLst>
              </a:tr>
              <a:tr h="151923">
                <a:tc>
                  <a:txBody>
                    <a:bodyPr/>
                    <a:lstStyle/>
                    <a:p>
                      <a:pPr algn="l">
                        <a:lnSpc>
                          <a:spcPct val="107000"/>
                        </a:lnSpc>
                        <a:spcAft>
                          <a:spcPts val="0"/>
                        </a:spcAft>
                      </a:pPr>
                      <a:r>
                        <a:rPr lang="it-IT" sz="900">
                          <a:effectLst/>
                        </a:rPr>
                        <a:t>FIERA MILANO GRUPPO</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€ 221.041.000</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€ 256.348.000</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15,97%</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€ 267.046.000</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4,17%</a:t>
                      </a:r>
                      <a:endParaRPr lang="it-IT" sz="1000" dirty="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13"/>
                  </a:ext>
                </a:extLst>
              </a:tr>
              <a:tr h="151923">
                <a:tc>
                  <a:txBody>
                    <a:bodyPr/>
                    <a:lstStyle/>
                    <a:p>
                      <a:pPr algn="l">
                        <a:lnSpc>
                          <a:spcPct val="107000"/>
                        </a:lnSpc>
                        <a:spcAft>
                          <a:spcPts val="0"/>
                        </a:spcAft>
                      </a:pPr>
                      <a:r>
                        <a:rPr lang="it-IT" sz="900">
                          <a:effectLst/>
                        </a:rPr>
                        <a:t>LarioFiere (Erba - CO</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*€ 6.000.000</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*€ 6.000.000</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0,00%</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*€ 6.000.000</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0,00%</a:t>
                      </a:r>
                      <a:endParaRPr lang="it-IT" sz="1000" dirty="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14"/>
                  </a:ext>
                </a:extLst>
              </a:tr>
              <a:tr h="151923">
                <a:tc>
                  <a:txBody>
                    <a:bodyPr/>
                    <a:lstStyle/>
                    <a:p>
                      <a:pPr algn="l">
                        <a:lnSpc>
                          <a:spcPct val="107000"/>
                        </a:lnSpc>
                        <a:spcAft>
                          <a:spcPts val="0"/>
                        </a:spcAft>
                      </a:pPr>
                      <a:r>
                        <a:rPr lang="it-IT" sz="900">
                          <a:effectLst/>
                        </a:rPr>
                        <a:t>VILLA ERBA CERNOBBIO</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€ 6.554.623</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€ 6.605.003</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0,77%</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€ 7.331.553</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11,00%</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15"/>
                  </a:ext>
                </a:extLst>
              </a:tr>
              <a:tr h="151923">
                <a:tc>
                  <a:txBody>
                    <a:bodyPr/>
                    <a:lstStyle/>
                    <a:p>
                      <a:pPr algn="l">
                        <a:lnSpc>
                          <a:spcPct val="107000"/>
                        </a:lnSpc>
                        <a:spcAft>
                          <a:spcPts val="0"/>
                        </a:spcAft>
                      </a:pPr>
                      <a:r>
                        <a:rPr lang="it-IT" sz="1100" b="1" dirty="0">
                          <a:solidFill>
                            <a:srgbClr val="FF0000"/>
                          </a:solidFill>
                          <a:effectLst/>
                        </a:rPr>
                        <a:t>VENETO</a:t>
                      </a:r>
                      <a:endParaRPr lang="it-IT" sz="1100" b="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solidFill>
                            <a:srgbClr val="FF0000"/>
                          </a:solidFill>
                          <a:effectLst/>
                        </a:rPr>
                        <a:t>€ 122.995.665</a:t>
                      </a:r>
                      <a:endParaRPr lang="it-IT" sz="1000" b="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solidFill>
                            <a:srgbClr val="FF0000"/>
                          </a:solidFill>
                          <a:effectLst/>
                        </a:rPr>
                        <a:t>€ 94.716.965</a:t>
                      </a:r>
                      <a:endParaRPr lang="it-IT" sz="1000" b="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solidFill>
                            <a:srgbClr val="FF0000"/>
                          </a:solidFill>
                          <a:effectLst/>
                        </a:rPr>
                        <a:t>-22,99%</a:t>
                      </a:r>
                      <a:endParaRPr lang="it-IT" sz="1000" b="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solidFill>
                            <a:srgbClr val="FF0000"/>
                          </a:solidFill>
                          <a:effectLst/>
                        </a:rPr>
                        <a:t>€ 107.907.481</a:t>
                      </a:r>
                      <a:endParaRPr lang="it-IT" sz="1000" b="1" dirty="0">
                        <a:solidFill>
                          <a:srgbClr val="FF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solidFill>
                            <a:srgbClr val="FF0000"/>
                          </a:solidFill>
                          <a:effectLst/>
                        </a:rPr>
                        <a:t>13,93%</a:t>
                      </a:r>
                      <a:endParaRPr lang="it-IT" sz="1000" b="1" dirty="0">
                        <a:solidFill>
                          <a:srgbClr val="FF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16"/>
                  </a:ext>
                </a:extLst>
              </a:tr>
              <a:tr h="151923">
                <a:tc>
                  <a:txBody>
                    <a:bodyPr/>
                    <a:lstStyle/>
                    <a:p>
                      <a:pPr algn="l">
                        <a:lnSpc>
                          <a:spcPct val="107000"/>
                        </a:lnSpc>
                        <a:spcAft>
                          <a:spcPts val="0"/>
                        </a:spcAft>
                      </a:pPr>
                      <a:r>
                        <a:rPr lang="it-IT" sz="900">
                          <a:effectLst/>
                        </a:rPr>
                        <a:t>Fiere di Santa Lucia di Piave </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€ 490.803</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€ 531.256</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8,24%</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*€ 531.256</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0,00%</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17"/>
                  </a:ext>
                </a:extLst>
              </a:tr>
              <a:tr h="151923">
                <a:tc>
                  <a:txBody>
                    <a:bodyPr/>
                    <a:lstStyle/>
                    <a:p>
                      <a:pPr algn="l">
                        <a:lnSpc>
                          <a:spcPct val="107000"/>
                        </a:lnSpc>
                        <a:spcAft>
                          <a:spcPts val="0"/>
                        </a:spcAft>
                      </a:pPr>
                      <a:r>
                        <a:rPr lang="it-IT" sz="900">
                          <a:effectLst/>
                        </a:rPr>
                        <a:t>Longarone Fiere S.r.l.</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€ 1.895.231</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€ 2.071.225</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9,29%</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dirty="0">
                          <a:effectLst/>
                        </a:rPr>
                        <a:t>*€ 2.071.225</a:t>
                      </a:r>
                      <a:endParaRPr lang="it-IT" sz="1000"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0,00%</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18"/>
                  </a:ext>
                </a:extLst>
              </a:tr>
              <a:tr h="151923">
                <a:tc>
                  <a:txBody>
                    <a:bodyPr/>
                    <a:lstStyle/>
                    <a:p>
                      <a:pPr algn="l">
                        <a:lnSpc>
                          <a:spcPct val="107000"/>
                        </a:lnSpc>
                        <a:spcAft>
                          <a:spcPts val="0"/>
                        </a:spcAft>
                      </a:pPr>
                      <a:r>
                        <a:rPr lang="it-IT" sz="900">
                          <a:effectLst/>
                        </a:rPr>
                        <a:t>PadovaFiere – Geo S.p.A.</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€ 6.822.273</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€ 12.255.709</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79,64%</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€ 12.505.000</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2,03%</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19"/>
                  </a:ext>
                </a:extLst>
              </a:tr>
              <a:tr h="151923">
                <a:tc>
                  <a:txBody>
                    <a:bodyPr/>
                    <a:lstStyle/>
                    <a:p>
                      <a:pPr algn="l">
                        <a:lnSpc>
                          <a:spcPct val="107000"/>
                        </a:lnSpc>
                        <a:spcAft>
                          <a:spcPts val="0"/>
                        </a:spcAft>
                      </a:pPr>
                      <a:r>
                        <a:rPr lang="it-IT" sz="900">
                          <a:effectLst/>
                        </a:rPr>
                        <a:t>Veronafiere S.p.A.</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€ 78.300.401</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€ 79.858.775</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1,99%</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€ 92.800.000</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16,21%</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20"/>
                  </a:ext>
                </a:extLst>
              </a:tr>
              <a:tr h="151923">
                <a:tc>
                  <a:txBody>
                    <a:bodyPr/>
                    <a:lstStyle/>
                    <a:p>
                      <a:pPr algn="l">
                        <a:lnSpc>
                          <a:spcPct val="107000"/>
                        </a:lnSpc>
                        <a:spcAft>
                          <a:spcPts val="0"/>
                        </a:spcAft>
                      </a:pPr>
                      <a:r>
                        <a:rPr lang="it-IT" sz="900">
                          <a:effectLst/>
                        </a:rPr>
                        <a:t>Fiera di Vicenza </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€ 35.486.957</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np</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np</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np</a:t>
                      </a:r>
                      <a:endParaRPr lang="it-IT" sz="100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a:effectLst/>
                        </a:rPr>
                        <a:t>np</a:t>
                      </a:r>
                      <a:endParaRPr lang="it-IT" sz="100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21"/>
                  </a:ext>
                </a:extLst>
              </a:tr>
              <a:tr h="151923">
                <a:tc>
                  <a:txBody>
                    <a:bodyPr/>
                    <a:lstStyle/>
                    <a:p>
                      <a:pPr algn="l">
                        <a:lnSpc>
                          <a:spcPct val="107000"/>
                        </a:lnSpc>
                        <a:spcAft>
                          <a:spcPts val="0"/>
                        </a:spcAft>
                      </a:pPr>
                      <a:r>
                        <a:rPr lang="it-IT" sz="900" b="1" dirty="0">
                          <a:effectLst/>
                        </a:rPr>
                        <a:t>Totale complessivo</a:t>
                      </a:r>
                      <a:endParaRPr lang="it-IT" sz="1000" b="1"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effectLst/>
                        </a:rPr>
                        <a:t>€ 599.325.682</a:t>
                      </a:r>
                      <a:endParaRPr lang="it-IT" sz="1000" b="1"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effectLst/>
                        </a:rPr>
                        <a:t>€ 661.318.566</a:t>
                      </a:r>
                      <a:endParaRPr lang="it-IT" sz="1000" b="1"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effectLst/>
                        </a:rPr>
                        <a:t>10,34%</a:t>
                      </a:r>
                      <a:endParaRPr lang="it-IT" sz="1000" b="1"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effectLst/>
                        </a:rPr>
                        <a:t>€ 780.717.185</a:t>
                      </a:r>
                      <a:endParaRPr lang="it-IT" sz="1000" b="1" dirty="0">
                        <a:solidFill>
                          <a:srgbClr val="000000"/>
                        </a:solidFill>
                        <a:effectLst/>
                        <a:latin typeface="Calibri"/>
                        <a:ea typeface="Calibri"/>
                        <a:cs typeface="Times New Roman"/>
                      </a:endParaRPr>
                    </a:p>
                  </a:txBody>
                  <a:tcPr marL="38826" marR="38826" marT="0" marB="0" anchor="ctr"/>
                </a:tc>
                <a:tc>
                  <a:txBody>
                    <a:bodyPr/>
                    <a:lstStyle/>
                    <a:p>
                      <a:pPr algn="r">
                        <a:lnSpc>
                          <a:spcPct val="107000"/>
                        </a:lnSpc>
                        <a:spcAft>
                          <a:spcPts val="0"/>
                        </a:spcAft>
                      </a:pPr>
                      <a:r>
                        <a:rPr lang="it-IT" sz="900" b="1" dirty="0">
                          <a:effectLst/>
                        </a:rPr>
                        <a:t>18,05%</a:t>
                      </a:r>
                      <a:endParaRPr lang="it-IT" sz="1000" b="1" dirty="0">
                        <a:solidFill>
                          <a:srgbClr val="000000"/>
                        </a:solidFill>
                        <a:effectLst/>
                        <a:latin typeface="Calibri"/>
                        <a:ea typeface="Calibri"/>
                        <a:cs typeface="Times New Roman"/>
                      </a:endParaRPr>
                    </a:p>
                  </a:txBody>
                  <a:tcPr marL="38826" marR="38826" marT="0" marB="0" anchor="ct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905501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1602293"/>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VOLUME D’AFFARI DEI PRINCIPALI POLI FIERISTICI ITALIANI  </a:t>
            </a:r>
            <a:r>
              <a:rPr lang="it-IT" sz="2400" dirty="0">
                <a:ln w="0"/>
                <a:effectLst>
                  <a:outerShdw blurRad="38100" dist="19050" dir="2700000" algn="tl" rotWithShape="0">
                    <a:schemeClr val="dk1">
                      <a:alpha val="40000"/>
                    </a:schemeClr>
                  </a:outerShdw>
                </a:effectLst>
                <a:latin typeface="Helvetica Neue"/>
                <a:cs typeface="Helvetica Neue"/>
              </a:rPr>
              <a:t>2016-2017-2018</a:t>
            </a: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0" name="CasellaDiTesto 19">
            <a:extLst>
              <a:ext uri="{FF2B5EF4-FFF2-40B4-BE49-F238E27FC236}">
                <a16:creationId xmlns:a16="http://schemas.microsoft.com/office/drawing/2014/main" id="{63B15607-1CA5-4435-BC12-86B7D2BEF64B}"/>
              </a:ext>
            </a:extLst>
          </p:cNvPr>
          <p:cNvSpPr txBox="1"/>
          <p:nvPr/>
        </p:nvSpPr>
        <p:spPr>
          <a:xfrm>
            <a:off x="787391" y="2361499"/>
            <a:ext cx="7571999" cy="3785652"/>
          </a:xfrm>
          <a:prstGeom prst="rect">
            <a:avLst/>
          </a:prstGeom>
          <a:solidFill>
            <a:srgbClr val="BDD7EE"/>
          </a:solidFill>
        </p:spPr>
        <p:txBody>
          <a:bodyPr wrap="square" rtlCol="0">
            <a:spAutoFit/>
          </a:bodyPr>
          <a:lstStyle/>
          <a:p>
            <a:pPr algn="ctr"/>
            <a:r>
              <a:rPr lang="it-IT" sz="1600" dirty="0">
                <a:latin typeface="Helvetica Neue"/>
                <a:cs typeface="Helvetica Neue"/>
              </a:rPr>
              <a:t>Stante la difficoltà nel recuperare bilanci ufficiali e o dati attendibili per i valori di produzione nazionale sono stati esaminati i valori della produzione dei quartieri fieristici (delle regioni Lombardia, Emilia-Romagna e Veneto) idonei ad ospitare manifestazioni internazionali secondo i parametri stabiliti dalla “DISCIPLINA UNITARIA IN MATERIA FIERISTICA”, 6 febbraio 2014.</a:t>
            </a:r>
          </a:p>
          <a:p>
            <a:pPr algn="ctr"/>
            <a:endParaRPr lang="it-IT" sz="1600" dirty="0">
              <a:latin typeface="Helvetica Neue"/>
              <a:cs typeface="Helvetica Neue"/>
            </a:endParaRPr>
          </a:p>
          <a:p>
            <a:pPr algn="ctr"/>
            <a:r>
              <a:rPr lang="it-IT" sz="1600" dirty="0">
                <a:latin typeface="Helvetica Neue"/>
                <a:cs typeface="Helvetica Neue"/>
              </a:rPr>
              <a:t>Il dato non tiene conto né della “produzione fieristica” degli organizzatori terzi né dell’influenza degli effetti delle manifestazioni biennali organizzate direttamente dai gestori dei quartieri fieristici. Sono altresì state considerate le suddette tre regioni in quanto leader nell’ospitare le principali manifestazioni internazionali che si svolgono nel nostro paese in termini sia numerici che di dimensioni (mq locati, numero visitatori, numero espositori).</a:t>
            </a:r>
          </a:p>
          <a:p>
            <a:pPr algn="ctr"/>
            <a:endParaRPr lang="it-IT" sz="1600" dirty="0">
              <a:latin typeface="Helvetica Neue"/>
              <a:cs typeface="Helvetica Neue"/>
            </a:endParaRPr>
          </a:p>
          <a:p>
            <a:pPr algn="ctr"/>
            <a:r>
              <a:rPr lang="it-IT" sz="1600" dirty="0">
                <a:latin typeface="Helvetica Neue"/>
                <a:cs typeface="Helvetica Neue"/>
              </a:rPr>
              <a:t>Nonostante queste limitazioni il dato è utile per creare una classifica regionale e per sedi fieristiche, in termini di volume della produzione fieristica.</a:t>
            </a:r>
          </a:p>
        </p:txBody>
      </p:sp>
    </p:spTree>
    <p:extLst>
      <p:ext uri="{BB962C8B-B14F-4D97-AF65-F5344CB8AC3E}">
        <p14:creationId xmlns:p14="http://schemas.microsoft.com/office/powerpoint/2010/main" val="1905501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1602293"/>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VOLUME D’AFFARI DEI PRINCIPALI POLI FIERISTICI ITALIANI  </a:t>
            </a:r>
            <a:r>
              <a:rPr lang="it-IT" sz="2400" dirty="0">
                <a:ln w="0"/>
                <a:effectLst>
                  <a:outerShdw blurRad="38100" dist="19050" dir="2700000" algn="tl" rotWithShape="0">
                    <a:schemeClr val="dk1">
                      <a:alpha val="40000"/>
                    </a:schemeClr>
                  </a:outerShdw>
                </a:effectLst>
                <a:latin typeface="Helvetica Neue"/>
                <a:cs typeface="Helvetica Neue"/>
              </a:rPr>
              <a:t>2016-2017-2018</a:t>
            </a:r>
            <a:endParaRPr lang="it-IT" sz="2400" dirty="0">
              <a:ln w="0"/>
              <a:solidFill>
                <a:srgbClr val="008000"/>
              </a:solidFill>
              <a:effectLst>
                <a:outerShdw blurRad="38100" dist="19050" dir="2700000" algn="tl" rotWithShape="0">
                  <a:schemeClr val="dk1">
                    <a:alpha val="40000"/>
                  </a:schemeClr>
                </a:outerShdw>
              </a:effectLst>
              <a:latin typeface="Helvetica Neue"/>
              <a:cs typeface="Helvetica Neue"/>
            </a:endParaRP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grpSp>
        <p:nvGrpSpPr>
          <p:cNvPr id="22" name="Gruppo 21"/>
          <p:cNvGrpSpPr/>
          <p:nvPr/>
        </p:nvGrpSpPr>
        <p:grpSpPr>
          <a:xfrm>
            <a:off x="150732" y="1785140"/>
            <a:ext cx="8620540" cy="822593"/>
            <a:chOff x="0" y="122311"/>
            <a:chExt cx="8565521" cy="1069453"/>
          </a:xfrm>
        </p:grpSpPr>
        <p:sp>
          <p:nvSpPr>
            <p:cNvPr id="23" name="Rettangolo arrotondato 22"/>
            <p:cNvSpPr/>
            <p:nvPr/>
          </p:nvSpPr>
          <p:spPr>
            <a:xfrm>
              <a:off x="0" y="122311"/>
              <a:ext cx="8513317" cy="1069453"/>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Rettangolo 23"/>
            <p:cNvSpPr/>
            <p:nvPr/>
          </p:nvSpPr>
          <p:spPr>
            <a:xfrm>
              <a:off x="52204" y="174517"/>
              <a:ext cx="8513317" cy="9650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it-IT" sz="1400" dirty="0">
                  <a:latin typeface="Helvetica Neue"/>
                  <a:cs typeface="Helvetica Neue"/>
                </a:rPr>
                <a:t>Secondo i bilanci presentati, il ricavato complessivo ammonta rispettivamente a euro 661.318.566 nel 2017, il 10,34% in più rispetto al 2016, e euro 780.717.185 con un incremento del 18,05% nel confronto 2017-2018.</a:t>
              </a:r>
            </a:p>
          </p:txBody>
        </p:sp>
      </p:grpSp>
      <p:grpSp>
        <p:nvGrpSpPr>
          <p:cNvPr id="25" name="Gruppo 24"/>
          <p:cNvGrpSpPr/>
          <p:nvPr/>
        </p:nvGrpSpPr>
        <p:grpSpPr>
          <a:xfrm>
            <a:off x="148355" y="2679697"/>
            <a:ext cx="8622917" cy="1058340"/>
            <a:chOff x="0" y="1226560"/>
            <a:chExt cx="8197126" cy="1069453"/>
          </a:xfrm>
        </p:grpSpPr>
        <p:sp>
          <p:nvSpPr>
            <p:cNvPr id="26" name="Rettangolo arrotondato 25"/>
            <p:cNvSpPr/>
            <p:nvPr/>
          </p:nvSpPr>
          <p:spPr>
            <a:xfrm>
              <a:off x="0" y="1226560"/>
              <a:ext cx="8144921" cy="1069453"/>
            </a:xfrm>
            <a:prstGeom prst="roundRect">
              <a:avLst/>
            </a:prstGeom>
          </p:spPr>
          <p:style>
            <a:lnRef idx="2">
              <a:schemeClr val="lt1">
                <a:hueOff val="0"/>
                <a:satOff val="0"/>
                <a:lumOff val="0"/>
                <a:alphaOff val="0"/>
              </a:schemeClr>
            </a:lnRef>
            <a:fillRef idx="1">
              <a:schemeClr val="accent5">
                <a:hueOff val="-1689636"/>
                <a:satOff val="-4355"/>
                <a:lumOff val="-2941"/>
                <a:alphaOff val="0"/>
              </a:schemeClr>
            </a:fillRef>
            <a:effectRef idx="0">
              <a:schemeClr val="accent5">
                <a:hueOff val="-1689636"/>
                <a:satOff val="-4355"/>
                <a:lumOff val="-2941"/>
                <a:alphaOff val="0"/>
              </a:schemeClr>
            </a:effectRef>
            <a:fontRef idx="minor">
              <a:schemeClr val="lt1"/>
            </a:fontRef>
          </p:style>
        </p:sp>
        <p:sp>
          <p:nvSpPr>
            <p:cNvPr id="27" name="Rettangolo 26"/>
            <p:cNvSpPr/>
            <p:nvPr/>
          </p:nvSpPr>
          <p:spPr>
            <a:xfrm>
              <a:off x="52206" y="1278766"/>
              <a:ext cx="8144920" cy="9650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a:r>
                <a:rPr lang="it-IT" sz="1400" dirty="0">
                  <a:latin typeface="Helvetica Neue"/>
                  <a:cs typeface="Helvetica Neue"/>
                </a:rPr>
                <a:t>A partire dal 2017 al primo posto si pone il sistema fieristico dell’</a:t>
              </a:r>
              <a:r>
                <a:rPr lang="it-IT" sz="1400" b="1" dirty="0">
                  <a:latin typeface="Helvetica Neue"/>
                  <a:cs typeface="Helvetica Neue"/>
                </a:rPr>
                <a:t>Emilia-Romagna</a:t>
              </a:r>
              <a:r>
                <a:rPr lang="it-IT" sz="1400" dirty="0">
                  <a:latin typeface="Helvetica Neue"/>
                  <a:cs typeface="Helvetica Neue"/>
                </a:rPr>
                <a:t> con oltre 286 milioni di euro e oltre 381 milioni nel 2018. Il raggiungimento di questa posizione è dovuto principalmente al contributo dei gruppi Bologna Fiere spa e IEGEXPO spa, rispettivamente il secondo e il terzo gruppo fieristico italiano in termini di fatturato. </a:t>
              </a:r>
            </a:p>
          </p:txBody>
        </p:sp>
      </p:grpSp>
      <p:grpSp>
        <p:nvGrpSpPr>
          <p:cNvPr id="28" name="Gruppo 27"/>
          <p:cNvGrpSpPr/>
          <p:nvPr/>
        </p:nvGrpSpPr>
        <p:grpSpPr>
          <a:xfrm>
            <a:off x="151381" y="3810001"/>
            <a:ext cx="8619891" cy="643467"/>
            <a:chOff x="-1" y="2339213"/>
            <a:chExt cx="8672413" cy="1069453"/>
          </a:xfrm>
        </p:grpSpPr>
        <p:sp>
          <p:nvSpPr>
            <p:cNvPr id="29" name="Rettangolo arrotondato 28"/>
            <p:cNvSpPr/>
            <p:nvPr/>
          </p:nvSpPr>
          <p:spPr>
            <a:xfrm>
              <a:off x="-1" y="2339213"/>
              <a:ext cx="8620206" cy="1069453"/>
            </a:xfrm>
            <a:prstGeom prst="roundRect">
              <a:avLst/>
            </a:pr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sp>
        <p:sp>
          <p:nvSpPr>
            <p:cNvPr id="30" name="Rettangolo 29"/>
            <p:cNvSpPr/>
            <p:nvPr/>
          </p:nvSpPr>
          <p:spPr>
            <a:xfrm>
              <a:off x="52206" y="2391419"/>
              <a:ext cx="8620206" cy="965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a:r>
                <a:rPr lang="it-IT" sz="1400" dirty="0">
                  <a:latin typeface="Helvetica Neue"/>
                  <a:cs typeface="Helvetica Neue"/>
                </a:rPr>
                <a:t>A sostenere la </a:t>
              </a:r>
              <a:r>
                <a:rPr lang="it-IT" sz="1400" b="1" dirty="0">
                  <a:latin typeface="Helvetica Neue"/>
                  <a:cs typeface="Helvetica Neue"/>
                </a:rPr>
                <a:t>Lombardia</a:t>
              </a:r>
              <a:r>
                <a:rPr lang="it-IT" sz="1400" dirty="0">
                  <a:latin typeface="Helvetica Neue"/>
                  <a:cs typeface="Helvetica Neue"/>
                </a:rPr>
                <a:t> è il Gruppo Fiera Milano spa, il principale gruppo fieristico italiano, che da solo genera oltre il 90% del bilancio fieristico regionale. </a:t>
              </a:r>
            </a:p>
          </p:txBody>
        </p:sp>
      </p:grpSp>
      <p:grpSp>
        <p:nvGrpSpPr>
          <p:cNvPr id="31" name="Gruppo 30"/>
          <p:cNvGrpSpPr/>
          <p:nvPr/>
        </p:nvGrpSpPr>
        <p:grpSpPr>
          <a:xfrm>
            <a:off x="148624" y="4525432"/>
            <a:ext cx="8622648" cy="821267"/>
            <a:chOff x="0" y="3451866"/>
            <a:chExt cx="8237376" cy="1069453"/>
          </a:xfrm>
        </p:grpSpPr>
        <p:sp>
          <p:nvSpPr>
            <p:cNvPr id="32" name="Rettangolo arrotondato 31"/>
            <p:cNvSpPr/>
            <p:nvPr/>
          </p:nvSpPr>
          <p:spPr>
            <a:xfrm>
              <a:off x="0" y="3451866"/>
              <a:ext cx="8183740" cy="1069453"/>
            </a:xfrm>
            <a:prstGeom prst="roundRect">
              <a:avLst/>
            </a:prstGeom>
          </p:spPr>
          <p:style>
            <a:lnRef idx="2">
              <a:schemeClr val="lt1">
                <a:hueOff val="0"/>
                <a:satOff val="0"/>
                <a:lumOff val="0"/>
                <a:alphaOff val="0"/>
              </a:schemeClr>
            </a:lnRef>
            <a:fillRef idx="1">
              <a:schemeClr val="accent5">
                <a:hueOff val="-5068907"/>
                <a:satOff val="-13064"/>
                <a:lumOff val="-8824"/>
                <a:alphaOff val="0"/>
              </a:schemeClr>
            </a:fillRef>
            <a:effectRef idx="0">
              <a:schemeClr val="accent5">
                <a:hueOff val="-5068907"/>
                <a:satOff val="-13064"/>
                <a:lumOff val="-8824"/>
                <a:alphaOff val="0"/>
              </a:schemeClr>
            </a:effectRef>
            <a:fontRef idx="minor">
              <a:schemeClr val="lt1"/>
            </a:fontRef>
          </p:style>
        </p:sp>
        <p:sp>
          <p:nvSpPr>
            <p:cNvPr id="33" name="Rettangolo 32"/>
            <p:cNvSpPr/>
            <p:nvPr/>
          </p:nvSpPr>
          <p:spPr>
            <a:xfrm>
              <a:off x="52206" y="3504072"/>
              <a:ext cx="8185170" cy="9650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a:r>
                <a:rPr lang="it-IT" sz="1400" dirty="0">
                  <a:latin typeface="Helvetica Neue"/>
                  <a:cs typeface="Helvetica Neue"/>
                </a:rPr>
                <a:t>Considerando le società di gestione di quartieri fieristici internazionali delle altre regioni e province autonome, </a:t>
              </a:r>
              <a:r>
                <a:rPr lang="it-IT" sz="1400" b="1" dirty="0">
                  <a:latin typeface="Helvetica Neue"/>
                  <a:cs typeface="Helvetica Neue"/>
                </a:rPr>
                <a:t>secondo una nostra stima</a:t>
              </a:r>
              <a:r>
                <a:rPr lang="it-IT" sz="1400" dirty="0">
                  <a:latin typeface="Helvetica Neue"/>
                  <a:cs typeface="Helvetica Neue"/>
                </a:rPr>
                <a:t>, il valore della produzione complessiva nazionale per tali società non raggiunge 900milioni di euro. </a:t>
              </a:r>
            </a:p>
          </p:txBody>
        </p:sp>
      </p:grpSp>
      <p:grpSp>
        <p:nvGrpSpPr>
          <p:cNvPr id="34" name="Gruppo 33"/>
          <p:cNvGrpSpPr/>
          <p:nvPr/>
        </p:nvGrpSpPr>
        <p:grpSpPr>
          <a:xfrm>
            <a:off x="148463" y="5418664"/>
            <a:ext cx="8622809" cy="958061"/>
            <a:chOff x="0" y="4564519"/>
            <a:chExt cx="8213178" cy="1069453"/>
          </a:xfrm>
        </p:grpSpPr>
        <p:sp>
          <p:nvSpPr>
            <p:cNvPr id="35" name="Rettangolo arrotondato 34"/>
            <p:cNvSpPr/>
            <p:nvPr/>
          </p:nvSpPr>
          <p:spPr>
            <a:xfrm>
              <a:off x="0" y="4564519"/>
              <a:ext cx="8183740" cy="1069453"/>
            </a:xfrm>
            <a:prstGeom prst="roundRect">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36" name="Rettangolo 35"/>
            <p:cNvSpPr/>
            <p:nvPr/>
          </p:nvSpPr>
          <p:spPr>
            <a:xfrm>
              <a:off x="52205" y="4616725"/>
              <a:ext cx="8160973" cy="9650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a:r>
                <a:rPr lang="it-IT" sz="1400" dirty="0">
                  <a:latin typeface="Helvetica Neue"/>
                  <a:cs typeface="Helvetica Neue"/>
                </a:rPr>
                <a:t>Da tener presente che tale valore non rappresenta l’intero volume d’affari dell’industria fieristica italiana in quanto manca la quota generata dagli organizzatori privati operanti in tali quartieri, così come il volume generato dalle manifestazioni fieristiche regionali e locali che si svolgono, prevalentemente, in quartieri fieristici minori o altre strutture.</a:t>
              </a:r>
            </a:p>
          </p:txBody>
        </p:sp>
      </p:grpSp>
    </p:spTree>
    <p:extLst>
      <p:ext uri="{BB962C8B-B14F-4D97-AF65-F5344CB8AC3E}">
        <p14:creationId xmlns:p14="http://schemas.microsoft.com/office/powerpoint/2010/main" val="1905501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p:cNvPicPr>
            <a:picLocks noChangeAspect="1"/>
          </p:cNvPicPr>
          <p:nvPr/>
        </p:nvPicPr>
        <p:blipFill>
          <a:blip r:embed="rId2" cstate="print"/>
          <a:stretch>
            <a:fillRect/>
          </a:stretch>
        </p:blipFill>
        <p:spPr>
          <a:xfrm>
            <a:off x="-735522" y="-42336"/>
            <a:ext cx="10437956" cy="6087531"/>
          </a:xfrm>
          <a:prstGeom prst="rect">
            <a:avLst/>
          </a:prstGeom>
        </p:spPr>
      </p:pic>
      <p:pic>
        <p:nvPicPr>
          <p:cNvPr id="26" name="Immagine 25"/>
          <p:cNvPicPr>
            <a:picLocks noChangeAspect="1"/>
          </p:cNvPicPr>
          <p:nvPr/>
        </p:nvPicPr>
        <p:blipFill>
          <a:blip r:embed="rId3" cstate="print"/>
          <a:stretch>
            <a:fillRect/>
          </a:stretch>
        </p:blipFill>
        <p:spPr>
          <a:xfrm>
            <a:off x="0" y="5981704"/>
            <a:ext cx="9144000" cy="952499"/>
          </a:xfrm>
          <a:prstGeom prst="rect">
            <a:avLst/>
          </a:prstGeom>
        </p:spPr>
      </p:pic>
      <p:sp>
        <p:nvSpPr>
          <p:cNvPr id="29" name="CasellaDiTesto 28"/>
          <p:cNvSpPr txBox="1"/>
          <p:nvPr/>
        </p:nvSpPr>
        <p:spPr>
          <a:xfrm>
            <a:off x="50802" y="6547133"/>
            <a:ext cx="2685355" cy="276999"/>
          </a:xfrm>
          <a:prstGeom prst="rect">
            <a:avLst/>
          </a:prstGeom>
          <a:noFill/>
        </p:spPr>
        <p:txBody>
          <a:bodyPr wrap="square" rtlCol="0">
            <a:spAutoFit/>
          </a:bodyPr>
          <a:lstStyle/>
          <a:p>
            <a:r>
              <a:rPr lang="it-IT" sz="1200" i="1" dirty="0">
                <a:solidFill>
                  <a:schemeClr val="bg1"/>
                </a:solidFill>
              </a:rPr>
              <a:t>Bologna, dicembre 2019</a:t>
            </a:r>
          </a:p>
        </p:txBody>
      </p:sp>
      <p:pic>
        <p:nvPicPr>
          <p:cNvPr id="30" name="Immagine 29"/>
          <p:cNvPicPr>
            <a:picLocks noChangeAspect="1"/>
          </p:cNvPicPr>
          <p:nvPr/>
        </p:nvPicPr>
        <p:blipFill>
          <a:blip r:embed="rId4" cstate="print"/>
          <a:stretch>
            <a:fillRect/>
          </a:stretch>
        </p:blipFill>
        <p:spPr>
          <a:xfrm>
            <a:off x="2478661" y="2753540"/>
            <a:ext cx="3797603" cy="4227196"/>
          </a:xfrm>
          <a:prstGeom prst="rect">
            <a:avLst/>
          </a:prstGeom>
        </p:spPr>
      </p:pic>
      <p:pic>
        <p:nvPicPr>
          <p:cNvPr id="31" name="Immagine 30"/>
          <p:cNvPicPr>
            <a:picLocks noChangeAspect="1"/>
          </p:cNvPicPr>
          <p:nvPr/>
        </p:nvPicPr>
        <p:blipFill>
          <a:blip r:embed="rId5" cstate="print"/>
          <a:stretch>
            <a:fillRect/>
          </a:stretch>
        </p:blipFill>
        <p:spPr>
          <a:xfrm>
            <a:off x="8841096" y="0"/>
            <a:ext cx="318680" cy="6858000"/>
          </a:xfrm>
          <a:prstGeom prst="rect">
            <a:avLst/>
          </a:prstGeom>
        </p:spPr>
      </p:pic>
      <p:pic>
        <p:nvPicPr>
          <p:cNvPr id="32" name="Immagine 31"/>
          <p:cNvPicPr>
            <a:picLocks noChangeAspect="1"/>
          </p:cNvPicPr>
          <p:nvPr/>
        </p:nvPicPr>
        <p:blipFill>
          <a:blip r:embed="rId6" cstate="print"/>
          <a:stretch>
            <a:fillRect/>
          </a:stretch>
        </p:blipFill>
        <p:spPr>
          <a:xfrm>
            <a:off x="2555012" y="147383"/>
            <a:ext cx="3644900" cy="520700"/>
          </a:xfrm>
          <a:prstGeom prst="rect">
            <a:avLst/>
          </a:prstGeom>
        </p:spPr>
      </p:pic>
      <p:sp>
        <p:nvSpPr>
          <p:cNvPr id="33" name="CasellaDiTesto 32">
            <a:extLst>
              <a:ext uri="{FF2B5EF4-FFF2-40B4-BE49-F238E27FC236}">
                <a16:creationId xmlns:a16="http://schemas.microsoft.com/office/drawing/2014/main" id="{9842879F-9402-403D-B638-13E32B8D9A79}"/>
              </a:ext>
            </a:extLst>
          </p:cNvPr>
          <p:cNvSpPr txBox="1"/>
          <p:nvPr/>
        </p:nvSpPr>
        <p:spPr>
          <a:xfrm>
            <a:off x="536134" y="1083506"/>
            <a:ext cx="7682657" cy="1446550"/>
          </a:xfrm>
          <a:prstGeom prst="rect">
            <a:avLst/>
          </a:prstGeom>
          <a:noFill/>
        </p:spPr>
        <p:txBody>
          <a:bodyPr wrap="square" rtlCol="0" anchor="t">
            <a:spAutoFit/>
          </a:bodyPr>
          <a:lstStyle/>
          <a:p>
            <a:pPr algn="ctr"/>
            <a:r>
              <a:rPr lang="it-IT" sz="3200" b="1" dirty="0">
                <a:latin typeface="Helvetica Neue"/>
                <a:cs typeface="Helvetica Neue"/>
              </a:rPr>
              <a:t>L’ATTIVITA’ FIERISTICA</a:t>
            </a:r>
          </a:p>
          <a:p>
            <a:pPr algn="ctr"/>
            <a:r>
              <a:rPr lang="it-IT" sz="3200" b="1" dirty="0">
                <a:latin typeface="Helvetica Neue"/>
                <a:cs typeface="Helvetica Neue"/>
              </a:rPr>
              <a:t>IN EMILIA-ROMAGNA</a:t>
            </a:r>
          </a:p>
          <a:p>
            <a:pPr algn="ctr"/>
            <a:r>
              <a:rPr lang="it-IT" sz="2400" dirty="0">
                <a:latin typeface="Helvetica Neue"/>
                <a:cs typeface="Helvetica Neue"/>
              </a:rPr>
              <a:t>RAPPORTO 2016-2017-2018 </a:t>
            </a:r>
          </a:p>
        </p:txBody>
      </p:sp>
      <p:pic>
        <p:nvPicPr>
          <p:cNvPr id="36" name="Immagine 35"/>
          <p:cNvPicPr>
            <a:picLocks noChangeAspect="1"/>
          </p:cNvPicPr>
          <p:nvPr/>
        </p:nvPicPr>
        <p:blipFill>
          <a:blip r:embed="rId7" cstate="print"/>
          <a:stretch>
            <a:fillRect/>
          </a:stretch>
        </p:blipFill>
        <p:spPr>
          <a:xfrm>
            <a:off x="2453412" y="670983"/>
            <a:ext cx="3848100" cy="673100"/>
          </a:xfrm>
          <a:prstGeom prst="rect">
            <a:avLst/>
          </a:prstGeom>
        </p:spPr>
      </p:pic>
      <p:sp>
        <p:nvSpPr>
          <p:cNvPr id="37" name="Rettangolo 36"/>
          <p:cNvSpPr/>
          <p:nvPr/>
        </p:nvSpPr>
        <p:spPr>
          <a:xfrm>
            <a:off x="3187809" y="4157822"/>
            <a:ext cx="2379306" cy="1323439"/>
          </a:xfrm>
          <a:prstGeom prst="rect">
            <a:avLst/>
          </a:prstGeom>
        </p:spPr>
        <p:txBody>
          <a:bodyPr wrap="none">
            <a:spAutoFit/>
          </a:bodyPr>
          <a:lstStyle/>
          <a:p>
            <a:pPr algn="ctr"/>
            <a:r>
              <a:rPr lang="it-IT" sz="4000" b="1" i="1" dirty="0">
                <a:solidFill>
                  <a:schemeClr val="bg1"/>
                </a:solidFill>
              </a:rPr>
              <a:t>fine</a:t>
            </a:r>
          </a:p>
          <a:p>
            <a:pPr algn="ctr"/>
            <a:r>
              <a:rPr lang="it-IT" sz="4000" b="1" i="1" dirty="0">
                <a:solidFill>
                  <a:schemeClr val="bg1"/>
                </a:solidFill>
              </a:rPr>
              <a:t>ABSTRACT</a:t>
            </a:r>
          </a:p>
        </p:txBody>
      </p:sp>
    </p:spTree>
    <p:extLst>
      <p:ext uri="{BB962C8B-B14F-4D97-AF65-F5344CB8AC3E}">
        <p14:creationId xmlns:p14="http://schemas.microsoft.com/office/powerpoint/2010/main" val="387228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1"/>
            <a:ext cx="8359707" cy="1229760"/>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ATTUALE POSIZIONAMENTO DELL’EMILIA-ROMAGNA NEL MERCATO FIERISTICO NAZIONALE</a:t>
            </a:r>
          </a:p>
          <a:p>
            <a:pPr lvl="0" algn="ctr" defTabSz="914400">
              <a:lnSpc>
                <a:spcPct val="90000"/>
              </a:lnSpc>
              <a:spcBef>
                <a:spcPct val="0"/>
              </a:spcBef>
            </a:pPr>
            <a:endParaRPr lang="it-IT" sz="2400" b="1" dirty="0">
              <a:ln w="0"/>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Sedi espositive che ospitano manifestazioni internazionali</a:t>
            </a:r>
            <a:endParaRPr lang="it-IT" sz="2400" dirty="0">
              <a:solidFill>
                <a:srgbClr val="3366FF"/>
              </a:solidFill>
              <a:latin typeface="Helvetica Neue"/>
              <a:cs typeface="Helvetica Neue"/>
            </a:endParaRP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rapporti UFI Euro </a:t>
            </a:r>
            <a:r>
              <a:rPr lang="it-IT" sz="1000" dirty="0" err="1">
                <a:solidFill>
                  <a:schemeClr val="bg1"/>
                </a:solidFill>
                <a:latin typeface="Helvetica Neue"/>
                <a:cs typeface="Helvetica Neue"/>
              </a:rPr>
              <a:t>Fairs</a:t>
            </a:r>
            <a:r>
              <a:rPr lang="it-IT" sz="1000" dirty="0">
                <a:solidFill>
                  <a:schemeClr val="bg1"/>
                </a:solidFill>
                <a:latin typeface="Helvetica Neue"/>
                <a:cs typeface="Helvetica Neue"/>
              </a:rPr>
              <a:t> </a:t>
            </a:r>
            <a:r>
              <a:rPr lang="it-IT" sz="1000" dirty="0" err="1">
                <a:solidFill>
                  <a:schemeClr val="bg1"/>
                </a:solidFill>
                <a:latin typeface="Helvetica Neue"/>
                <a:cs typeface="Helvetica Neue"/>
              </a:rPr>
              <a:t>Statistics</a:t>
            </a:r>
            <a:r>
              <a:rPr lang="it-IT" sz="1000" dirty="0">
                <a:solidFill>
                  <a:schemeClr val="bg1"/>
                </a:solidFill>
                <a:latin typeface="Helvetica Neue"/>
                <a:cs typeface="Helvetica Neue"/>
              </a:rPr>
              <a:t> (2016-2017-2018) e Osservatorio Fieristico della Regione Emilia-Romagna</a:t>
            </a:r>
          </a:p>
        </p:txBody>
      </p:sp>
      <p:pic>
        <p:nvPicPr>
          <p:cNvPr id="16" name="Immagine 15">
            <a:extLst>
              <a:ext uri="{FF2B5EF4-FFF2-40B4-BE49-F238E27FC236}">
                <a16:creationId xmlns:a16="http://schemas.microsoft.com/office/drawing/2014/main" id="{3E6EC39F-DF70-4665-AA47-DFA09E0620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1843" y="2437094"/>
            <a:ext cx="3560314" cy="4043940"/>
          </a:xfrm>
          <a:prstGeom prst="rect">
            <a:avLst/>
          </a:prstGeom>
        </p:spPr>
      </p:pic>
      <p:pic>
        <p:nvPicPr>
          <p:cNvPr id="18" name="Immagine 1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6345" y="5277188"/>
            <a:ext cx="1591310" cy="554990"/>
          </a:xfrm>
          <a:prstGeom prst="rect">
            <a:avLst/>
          </a:prstGeom>
          <a:noFill/>
        </p:spPr>
      </p:pic>
    </p:spTree>
    <p:extLst>
      <p:ext uri="{BB962C8B-B14F-4D97-AF65-F5344CB8AC3E}">
        <p14:creationId xmlns:p14="http://schemas.microsoft.com/office/powerpoint/2010/main" val="190550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1"/>
            <a:ext cx="8359707" cy="1229760"/>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ATTUALE POSIZIONAMENTO DELL’EMILIA-ROMAGNA NEL MERCATO FIERISTICO NAZIONALE</a:t>
            </a:r>
          </a:p>
          <a:p>
            <a:pPr lvl="0" algn="ctr" defTabSz="914400">
              <a:lnSpc>
                <a:spcPct val="90000"/>
              </a:lnSpc>
              <a:spcBef>
                <a:spcPct val="0"/>
              </a:spcBef>
            </a:pPr>
            <a:endParaRPr lang="it-IT" sz="2400" b="1" dirty="0">
              <a:ln w="0"/>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Principali sedi espositive fieristiche regionali</a:t>
            </a:r>
            <a:endParaRPr lang="it-IT" sz="2400" dirty="0">
              <a:solidFill>
                <a:srgbClr val="3366FF"/>
              </a:solidFill>
              <a:latin typeface="Helvetica Neue"/>
              <a:cs typeface="Helvetica Neue"/>
            </a:endParaRP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rapporti UFI Euro </a:t>
            </a:r>
            <a:r>
              <a:rPr lang="it-IT" sz="1000" dirty="0" err="1">
                <a:solidFill>
                  <a:schemeClr val="bg1"/>
                </a:solidFill>
                <a:latin typeface="Helvetica Neue"/>
                <a:cs typeface="Helvetica Neue"/>
              </a:rPr>
              <a:t>Fairs</a:t>
            </a:r>
            <a:r>
              <a:rPr lang="it-IT" sz="1000" dirty="0">
                <a:solidFill>
                  <a:schemeClr val="bg1"/>
                </a:solidFill>
                <a:latin typeface="Helvetica Neue"/>
                <a:cs typeface="Helvetica Neue"/>
              </a:rPr>
              <a:t> </a:t>
            </a:r>
            <a:r>
              <a:rPr lang="it-IT" sz="1000" dirty="0" err="1">
                <a:solidFill>
                  <a:schemeClr val="bg1"/>
                </a:solidFill>
                <a:latin typeface="Helvetica Neue"/>
                <a:cs typeface="Helvetica Neue"/>
              </a:rPr>
              <a:t>Statistics</a:t>
            </a:r>
            <a:r>
              <a:rPr lang="it-IT" sz="1000" dirty="0">
                <a:solidFill>
                  <a:schemeClr val="bg1"/>
                </a:solidFill>
                <a:latin typeface="Helvetica Neue"/>
                <a:cs typeface="Helvetica Neue"/>
              </a:rPr>
              <a:t> (2016-2017-2018) e Osservatorio Fieristico della Regione Emilia-Romagna</a:t>
            </a:r>
          </a:p>
        </p:txBody>
      </p:sp>
      <p:grpSp>
        <p:nvGrpSpPr>
          <p:cNvPr id="18" name="Gruppo 17"/>
          <p:cNvGrpSpPr/>
          <p:nvPr/>
        </p:nvGrpSpPr>
        <p:grpSpPr>
          <a:xfrm>
            <a:off x="1301193" y="2496385"/>
            <a:ext cx="6845280" cy="4085111"/>
            <a:chOff x="0" y="0"/>
            <a:chExt cx="6632676" cy="3415828"/>
          </a:xfrm>
        </p:grpSpPr>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6632676" cy="3415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2078" y="1886657"/>
              <a:ext cx="1905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descr="Risultati immagini per simbolo fi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680" y="258391"/>
              <a:ext cx="392832" cy="3928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Risultati immagini per simbolo fi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4176" y="529419"/>
              <a:ext cx="392832" cy="3928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Risultati immagini per simbolo fi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6264" y="608856"/>
              <a:ext cx="392832" cy="3928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Risultati immagini per simbolo fi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3427" y="880542"/>
              <a:ext cx="392832" cy="3928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Risultati immagini per simbolo fi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7550" y="1094420"/>
              <a:ext cx="392832" cy="3928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Risultati immagini per simbolo fi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64496" y="258391"/>
              <a:ext cx="392832" cy="3928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Risultati immagini per simbolo fi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83993" y="1176536"/>
              <a:ext cx="392832" cy="3928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Risultati immagini per simbolo fi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4595" y="2190855"/>
              <a:ext cx="392832" cy="39283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Risultati immagini per simbolo fi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69210" y="2044973"/>
              <a:ext cx="392832" cy="39283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Risultati immagini per simbolo fi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2497" y="2124212"/>
              <a:ext cx="392832" cy="392832"/>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18"/>
            <p:cNvSpPr txBox="1"/>
            <p:nvPr/>
          </p:nvSpPr>
          <p:spPr>
            <a:xfrm>
              <a:off x="4608196" y="1695804"/>
              <a:ext cx="792357" cy="263492"/>
            </a:xfrm>
            <a:prstGeom prst="rect">
              <a:avLst/>
            </a:prstGeom>
            <a:noFill/>
          </p:spPr>
          <p:txBody>
            <a:bodyPr wrap="square" rtlCol="0">
              <a:noAutofit/>
            </a:bodyPr>
            <a:lstStyle/>
            <a:p>
              <a:pPr algn="just">
                <a:spcAft>
                  <a:spcPts val="0"/>
                </a:spcAft>
              </a:pPr>
              <a:r>
                <a:rPr lang="it-IT" sz="600" kern="1200">
                  <a:solidFill>
                    <a:srgbClr val="00B050"/>
                  </a:solidFill>
                  <a:effectLst/>
                  <a:latin typeface="Arial"/>
                  <a:ea typeface="Calibri"/>
                  <a:cs typeface="Times New Roman"/>
                </a:rPr>
                <a:t>FAENZA</a:t>
              </a:r>
              <a:endParaRPr lang="it-IT" sz="1100">
                <a:solidFill>
                  <a:srgbClr val="000000"/>
                </a:solidFill>
                <a:effectLst/>
                <a:latin typeface="Calibri"/>
                <a:ea typeface="Calibri"/>
                <a:cs typeface="Times New Roman"/>
              </a:endParaRPr>
            </a:p>
          </p:txBody>
        </p:sp>
        <p:pic>
          <p:nvPicPr>
            <p:cNvPr id="35" name="Picture 5" descr="Risultati immagini per simbolo fi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4041" y="1830487"/>
              <a:ext cx="392832" cy="3928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899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54640"/>
            <a:ext cx="8359707" cy="1229760"/>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ATTUALE POSIZIONAMENTO DELL’EMILIA-ROMAGNA NEL MERCATO FIERISTICO NAZIONALE</a:t>
            </a:r>
          </a:p>
          <a:p>
            <a:pPr lvl="0" algn="ctr" defTabSz="914400">
              <a:lnSpc>
                <a:spcPct val="90000"/>
              </a:lnSpc>
              <a:spcBef>
                <a:spcPct val="0"/>
              </a:spcBef>
            </a:pPr>
            <a:endParaRPr lang="it-IT" sz="2400" b="1" dirty="0">
              <a:ln w="0"/>
              <a:effectLst>
                <a:outerShdw blurRad="38100" dist="19050" dir="2700000" algn="tl" rotWithShape="0">
                  <a:schemeClr val="dk1">
                    <a:alpha val="40000"/>
                  </a:schemeClr>
                </a:outerShdw>
              </a:effectLst>
              <a:latin typeface="Helvetica Neue"/>
              <a:cs typeface="Helvetica Neue"/>
            </a:endParaRPr>
          </a:p>
          <a:p>
            <a:r>
              <a:rPr lang="it-IT" sz="2400" i="1" dirty="0">
                <a:solidFill>
                  <a:srgbClr val="3366FF"/>
                </a:solidFill>
                <a:latin typeface="Helvetica Neue"/>
                <a:cs typeface="Helvetica Neue"/>
              </a:rPr>
              <a:t>Sedi espositive che ospitano manifestazioni internazionali</a:t>
            </a:r>
            <a:endParaRPr lang="it-IT" sz="2400" dirty="0">
              <a:solidFill>
                <a:srgbClr val="3366FF"/>
              </a:solidFill>
              <a:latin typeface="Helvetica Neue"/>
              <a:cs typeface="Helvetica Neue"/>
            </a:endParaRP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rapporti UFI Euro </a:t>
            </a:r>
            <a:r>
              <a:rPr lang="it-IT" sz="1000" dirty="0" err="1">
                <a:solidFill>
                  <a:schemeClr val="bg1"/>
                </a:solidFill>
                <a:latin typeface="Helvetica Neue"/>
                <a:cs typeface="Helvetica Neue"/>
              </a:rPr>
              <a:t>Fairs</a:t>
            </a:r>
            <a:r>
              <a:rPr lang="it-IT" sz="1000" dirty="0">
                <a:solidFill>
                  <a:schemeClr val="bg1"/>
                </a:solidFill>
                <a:latin typeface="Helvetica Neue"/>
                <a:cs typeface="Helvetica Neue"/>
              </a:rPr>
              <a:t> </a:t>
            </a:r>
            <a:r>
              <a:rPr lang="it-IT" sz="1000" dirty="0" err="1">
                <a:solidFill>
                  <a:schemeClr val="bg1"/>
                </a:solidFill>
                <a:latin typeface="Helvetica Neue"/>
                <a:cs typeface="Helvetica Neue"/>
              </a:rPr>
              <a:t>Statistics</a:t>
            </a:r>
            <a:r>
              <a:rPr lang="it-IT" sz="1000" dirty="0">
                <a:solidFill>
                  <a:schemeClr val="bg1"/>
                </a:solidFill>
                <a:latin typeface="Helvetica Neue"/>
                <a:cs typeface="Helvetica Neue"/>
              </a:rPr>
              <a:t> (2016-2017-2018) e Osservatorio Fieristico della Regione Emilia-Romagna</a:t>
            </a:r>
          </a:p>
        </p:txBody>
      </p:sp>
      <p:sp>
        <p:nvSpPr>
          <p:cNvPr id="11" name="CasellaDiTesto 10">
            <a:extLst>
              <a:ext uri="{FF2B5EF4-FFF2-40B4-BE49-F238E27FC236}">
                <a16:creationId xmlns:a16="http://schemas.microsoft.com/office/drawing/2014/main" id="{D1AC352E-DA5A-4768-B8D9-67FC99450563}"/>
              </a:ext>
            </a:extLst>
          </p:cNvPr>
          <p:cNvSpPr txBox="1"/>
          <p:nvPr/>
        </p:nvSpPr>
        <p:spPr>
          <a:xfrm>
            <a:off x="279451" y="2633133"/>
            <a:ext cx="843416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b="1" spc="-30" dirty="0"/>
              <a:t>CAPACITÀ ESPOSITIVA PER MANIFESTAZIONI INTERNAZIONALI, 2018:</a:t>
            </a:r>
          </a:p>
          <a:p>
            <a:pPr algn="ctr"/>
            <a:r>
              <a:rPr lang="it-IT" b="1" spc="-30" dirty="0"/>
              <a:t>CONFRONTO EMILIA-ROMAGNA -  LOMBARDIA </a:t>
            </a:r>
          </a:p>
        </p:txBody>
      </p:sp>
      <p:graphicFrame>
        <p:nvGraphicFramePr>
          <p:cNvPr id="18" name="Diagramma 17">
            <a:extLst>
              <a:ext uri="{FF2B5EF4-FFF2-40B4-BE49-F238E27FC236}">
                <a16:creationId xmlns:a16="http://schemas.microsoft.com/office/drawing/2014/main" id="{4EC63C54-8D28-4DE2-B8BA-824D4B02C1F8}"/>
              </a:ext>
            </a:extLst>
          </p:cNvPr>
          <p:cNvGraphicFramePr/>
          <p:nvPr>
            <p:extLst>
              <p:ext uri="{D42A27DB-BD31-4B8C-83A1-F6EECF244321}">
                <p14:modId xmlns:p14="http://schemas.microsoft.com/office/powerpoint/2010/main" val="1179242443"/>
              </p:ext>
            </p:extLst>
          </p:nvPr>
        </p:nvGraphicFramePr>
        <p:xfrm>
          <a:off x="296342" y="4097624"/>
          <a:ext cx="4215702" cy="22427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Diagramma 19">
            <a:extLst>
              <a:ext uri="{FF2B5EF4-FFF2-40B4-BE49-F238E27FC236}">
                <a16:creationId xmlns:a16="http://schemas.microsoft.com/office/drawing/2014/main" id="{BA7BF7C9-FF06-48F5-A602-C53221244EA6}"/>
              </a:ext>
            </a:extLst>
          </p:cNvPr>
          <p:cNvGraphicFramePr/>
          <p:nvPr>
            <p:extLst>
              <p:ext uri="{D42A27DB-BD31-4B8C-83A1-F6EECF244321}">
                <p14:modId xmlns:p14="http://schemas.microsoft.com/office/powerpoint/2010/main" val="1470309020"/>
              </p:ext>
            </p:extLst>
          </p:nvPr>
        </p:nvGraphicFramePr>
        <p:xfrm>
          <a:off x="4624477" y="4130642"/>
          <a:ext cx="4126473" cy="22063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2" name="CasellaDiTesto 21">
            <a:extLst>
              <a:ext uri="{FF2B5EF4-FFF2-40B4-BE49-F238E27FC236}">
                <a16:creationId xmlns:a16="http://schemas.microsoft.com/office/drawing/2014/main" id="{BDE6E1A2-4237-483D-A8A7-88259640E411}"/>
              </a:ext>
            </a:extLst>
          </p:cNvPr>
          <p:cNvSpPr txBox="1"/>
          <p:nvPr/>
        </p:nvSpPr>
        <p:spPr>
          <a:xfrm>
            <a:off x="936195" y="3470231"/>
            <a:ext cx="2935996" cy="307777"/>
          </a:xfrm>
          <a:prstGeom prst="rect">
            <a:avLst/>
          </a:prstGeom>
          <a:solidFill>
            <a:schemeClr val="accent6"/>
          </a:solidFill>
          <a:effectLst>
            <a:outerShdw blurRad="50800" dist="38100" dir="2700000">
              <a:srgbClr val="000000">
                <a:alpha val="43000"/>
              </a:srgbClr>
            </a:outerShdw>
          </a:effectLst>
        </p:spPr>
        <p:txBody>
          <a:bodyPr wrap="square" rtlCol="0">
            <a:spAutoFit/>
          </a:bodyPr>
          <a:lstStyle/>
          <a:p>
            <a:pPr marL="0" lvl="1" algn="ctr"/>
            <a:r>
              <a:rPr lang="it-IT" sz="1400" b="1" dirty="0">
                <a:solidFill>
                  <a:schemeClr val="bg1"/>
                </a:solidFill>
              </a:rPr>
              <a:t>Emilia-Romagna: 527.338 mq</a:t>
            </a:r>
            <a:endParaRPr lang="it-IT" dirty="0">
              <a:solidFill>
                <a:schemeClr val="bg1"/>
              </a:solidFill>
            </a:endParaRPr>
          </a:p>
        </p:txBody>
      </p:sp>
      <p:sp>
        <p:nvSpPr>
          <p:cNvPr id="23" name="CasellaDiTesto 22">
            <a:extLst>
              <a:ext uri="{FF2B5EF4-FFF2-40B4-BE49-F238E27FC236}">
                <a16:creationId xmlns:a16="http://schemas.microsoft.com/office/drawing/2014/main" id="{DBC725B7-7192-4465-8279-570FEFC9DC7F}"/>
              </a:ext>
            </a:extLst>
          </p:cNvPr>
          <p:cNvSpPr txBox="1"/>
          <p:nvPr/>
        </p:nvSpPr>
        <p:spPr>
          <a:xfrm>
            <a:off x="5425080" y="3502013"/>
            <a:ext cx="2389794" cy="307777"/>
          </a:xfrm>
          <a:prstGeom prst="rect">
            <a:avLst/>
          </a:prstGeom>
          <a:solidFill>
            <a:schemeClr val="accent5">
              <a:lumMod val="75000"/>
            </a:schemeClr>
          </a:solidFill>
          <a:effectLst>
            <a:outerShdw blurRad="50800" dist="38100" dir="2700000">
              <a:srgbClr val="000000">
                <a:alpha val="43000"/>
              </a:srgbClr>
            </a:outerShdw>
          </a:effectLst>
        </p:spPr>
        <p:txBody>
          <a:bodyPr wrap="square" rtlCol="0">
            <a:spAutoFit/>
          </a:bodyPr>
          <a:lstStyle/>
          <a:p>
            <a:pPr marL="0" lvl="1" algn="ctr"/>
            <a:r>
              <a:rPr lang="it-IT" sz="1400" b="1" dirty="0">
                <a:solidFill>
                  <a:schemeClr val="bg1"/>
                </a:solidFill>
              </a:rPr>
              <a:t>LOMBARDIA: 534.000 mq</a:t>
            </a:r>
            <a:endParaRPr lang="it-IT" dirty="0">
              <a:solidFill>
                <a:schemeClr val="bg1"/>
              </a:solidFill>
            </a:endParaRPr>
          </a:p>
        </p:txBody>
      </p:sp>
    </p:spTree>
    <p:extLst>
      <p:ext uri="{BB962C8B-B14F-4D97-AF65-F5344CB8AC3E}">
        <p14:creationId xmlns:p14="http://schemas.microsoft.com/office/powerpoint/2010/main" val="190550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929240"/>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DELLA REGIONE</a:t>
            </a:r>
          </a:p>
          <a:p>
            <a:pPr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EMILIA-ROMAGNA  </a:t>
            </a:r>
            <a:r>
              <a:rPr lang="it-IT" sz="2400" dirty="0">
                <a:ln w="0"/>
                <a:effectLst>
                  <a:outerShdw blurRad="38100" dist="19050" dir="2700000" algn="tl" rotWithShape="0">
                    <a:schemeClr val="dk1">
                      <a:alpha val="40000"/>
                    </a:schemeClr>
                  </a:outerShdw>
                </a:effectLst>
                <a:latin typeface="Helvetica Neue"/>
                <a:cs typeface="Helvetica Neue"/>
              </a:rPr>
              <a:t>2016-2017-2018</a:t>
            </a:r>
          </a:p>
          <a:p>
            <a:pPr lvl="0" algn="ctr" defTabSz="914400">
              <a:lnSpc>
                <a:spcPct val="90000"/>
              </a:lnSpc>
              <a:spcBef>
                <a:spcPct val="0"/>
              </a:spcBef>
            </a:pPr>
            <a:endParaRPr lang="it-IT" sz="2400" b="1" dirty="0">
              <a:ln w="0"/>
              <a:effectLst>
                <a:outerShdw blurRad="38100" dist="19050" dir="2700000" algn="tl" rotWithShape="0">
                  <a:schemeClr val="dk1">
                    <a:alpha val="40000"/>
                  </a:schemeClr>
                </a:outerShdw>
              </a:effectLst>
              <a:latin typeface="Helvetica Neue"/>
              <a:cs typeface="Helvetica Neue"/>
            </a:endParaRPr>
          </a:p>
          <a:p>
            <a:pPr algn="ctr"/>
            <a:r>
              <a:rPr lang="it-IT" sz="2400" i="1" dirty="0">
                <a:solidFill>
                  <a:srgbClr val="3366FF"/>
                </a:solidFill>
                <a:latin typeface="Helvetica Neue"/>
                <a:cs typeface="Helvetica Neue"/>
              </a:rPr>
              <a:t>IL MERCATO FIERISTICO DELL’EMILIA-ROMAGNA</a:t>
            </a:r>
          </a:p>
          <a:p>
            <a:pPr algn="ctr"/>
            <a:endParaRPr lang="it-IT" sz="1400" dirty="0">
              <a:latin typeface="Helvetica Neue"/>
              <a:cs typeface="Helvetica Neue"/>
            </a:endParaRPr>
          </a:p>
          <a:p>
            <a:pPr algn="ctr"/>
            <a:r>
              <a:rPr lang="it-IT" sz="1600" dirty="0">
                <a:latin typeface="Helvetica Neue"/>
                <a:cs typeface="Helvetica Neue"/>
              </a:rPr>
              <a:t>Nel corso del </a:t>
            </a:r>
            <a:r>
              <a:rPr lang="it-IT" sz="1600" b="1" dirty="0">
                <a:latin typeface="Helvetica Neue"/>
                <a:cs typeface="Helvetica Neue"/>
              </a:rPr>
              <a:t>2018 l’attività fieristica in Emilia-Romagna ha raggiunto i 1.222.630 mq di superficie espositiva affittata</a:t>
            </a:r>
            <a:r>
              <a:rPr lang="it-IT" sz="1600" dirty="0">
                <a:latin typeface="Helvetica Neue"/>
                <a:cs typeface="Helvetica Neue"/>
              </a:rPr>
              <a:t>, distribuiti su </a:t>
            </a:r>
            <a:r>
              <a:rPr lang="it-IT" sz="1600" b="1" dirty="0">
                <a:latin typeface="Helvetica Neue"/>
                <a:cs typeface="Helvetica Neue"/>
              </a:rPr>
              <a:t>89 manifestazioni</a:t>
            </a:r>
            <a:r>
              <a:rPr lang="it-IT" sz="1600" dirty="0">
                <a:latin typeface="Helvetica Neue"/>
                <a:cs typeface="Helvetica Neue"/>
              </a:rPr>
              <a:t> che hanno raccolto oltre </a:t>
            </a:r>
            <a:r>
              <a:rPr lang="it-IT" sz="1600" b="1" dirty="0">
                <a:latin typeface="Helvetica Neue"/>
                <a:cs typeface="Helvetica Neue"/>
              </a:rPr>
              <a:t>35.000 espositori</a:t>
            </a:r>
            <a:r>
              <a:rPr lang="it-IT" sz="1600" dirty="0">
                <a:latin typeface="Helvetica Neue"/>
                <a:cs typeface="Helvetica Neue"/>
              </a:rPr>
              <a:t> </a:t>
            </a:r>
            <a:r>
              <a:rPr lang="it-IT" sz="1600" b="1" dirty="0">
                <a:latin typeface="Helvetica Neue"/>
                <a:cs typeface="Helvetica Neue"/>
              </a:rPr>
              <a:t>diretti</a:t>
            </a:r>
            <a:r>
              <a:rPr lang="it-IT" sz="1600" dirty="0">
                <a:latin typeface="Helvetica Neue"/>
                <a:cs typeface="Helvetica Neue"/>
              </a:rPr>
              <a:t> e sono state visitate da oltre </a:t>
            </a:r>
            <a:r>
              <a:rPr lang="it-IT" sz="1600" b="1" dirty="0">
                <a:latin typeface="Helvetica Neue"/>
                <a:cs typeface="Helvetica Neue"/>
              </a:rPr>
              <a:t>2.570.000 persone</a:t>
            </a:r>
            <a:r>
              <a:rPr lang="it-IT" sz="1600" dirty="0">
                <a:latin typeface="Helvetica Neue"/>
                <a:cs typeface="Helvetica Neue"/>
              </a:rPr>
              <a:t>.</a:t>
            </a:r>
          </a:p>
          <a:p>
            <a:pPr algn="ctr"/>
            <a:endParaRPr lang="it-IT" sz="2400" i="1" dirty="0">
              <a:solidFill>
                <a:srgbClr val="3366FF"/>
              </a:solidFill>
              <a:latin typeface="Helvetica Neue"/>
              <a:cs typeface="Helvetica Neue"/>
            </a:endParaRP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aphicFrame>
        <p:nvGraphicFramePr>
          <p:cNvPr id="16" name="Tabella 15">
            <a:extLst>
              <a:ext uri="{FF2B5EF4-FFF2-40B4-BE49-F238E27FC236}">
                <a16:creationId xmlns:a16="http://schemas.microsoft.com/office/drawing/2014/main" id="{C45D50F1-8580-4C9B-B39A-8C14548AFC4D}"/>
              </a:ext>
            </a:extLst>
          </p:cNvPr>
          <p:cNvGraphicFramePr>
            <a:graphicFrameLocks noGrp="1"/>
          </p:cNvGraphicFramePr>
          <p:nvPr>
            <p:extLst>
              <p:ext uri="{D42A27DB-BD31-4B8C-83A1-F6EECF244321}">
                <p14:modId xmlns:p14="http://schemas.microsoft.com/office/powerpoint/2010/main" val="2734659503"/>
              </p:ext>
            </p:extLst>
          </p:nvPr>
        </p:nvGraphicFramePr>
        <p:xfrm>
          <a:off x="1122104" y="3626081"/>
          <a:ext cx="6899793" cy="2243840"/>
        </p:xfrm>
        <a:graphic>
          <a:graphicData uri="http://schemas.openxmlformats.org/drawingml/2006/table">
            <a:tbl>
              <a:tblPr firstRow="1" firstCol="1" bandRow="1">
                <a:tableStyleId>{21E4AEA4-8DFA-4A89-87EB-49C32662AFE0}</a:tableStyleId>
              </a:tblPr>
              <a:tblGrid>
                <a:gridCol w="2979727">
                  <a:extLst>
                    <a:ext uri="{9D8B030D-6E8A-4147-A177-3AD203B41FA5}">
                      <a16:colId xmlns:a16="http://schemas.microsoft.com/office/drawing/2014/main" val="690041082"/>
                    </a:ext>
                  </a:extLst>
                </a:gridCol>
                <a:gridCol w="1337733">
                  <a:extLst>
                    <a:ext uri="{9D8B030D-6E8A-4147-A177-3AD203B41FA5}">
                      <a16:colId xmlns:a16="http://schemas.microsoft.com/office/drawing/2014/main" val="3076461204"/>
                    </a:ext>
                  </a:extLst>
                </a:gridCol>
                <a:gridCol w="1312333">
                  <a:extLst>
                    <a:ext uri="{9D8B030D-6E8A-4147-A177-3AD203B41FA5}">
                      <a16:colId xmlns:a16="http://schemas.microsoft.com/office/drawing/2014/main" val="2749113102"/>
                    </a:ext>
                  </a:extLst>
                </a:gridCol>
                <a:gridCol w="1270000">
                  <a:extLst>
                    <a:ext uri="{9D8B030D-6E8A-4147-A177-3AD203B41FA5}">
                      <a16:colId xmlns:a16="http://schemas.microsoft.com/office/drawing/2014/main" val="1608958742"/>
                    </a:ext>
                  </a:extLst>
                </a:gridCol>
              </a:tblGrid>
              <a:tr h="0">
                <a:tc>
                  <a:txBody>
                    <a:bodyPr/>
                    <a:lstStyle/>
                    <a:p>
                      <a:pPr>
                        <a:lnSpc>
                          <a:spcPct val="107000"/>
                        </a:lnSpc>
                        <a:spcAft>
                          <a:spcPts val="0"/>
                        </a:spcAft>
                      </a:pPr>
                      <a:r>
                        <a:rPr lang="it-IT" sz="1800" dirty="0">
                          <a:effectLst/>
                        </a:rPr>
                        <a:t>Totale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800" dirty="0">
                          <a:effectLst/>
                        </a:rPr>
                        <a:t>2016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800" dirty="0">
                          <a:effectLst/>
                        </a:rPr>
                        <a:t>2017</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800" dirty="0">
                          <a:effectLst/>
                        </a:rPr>
                        <a:t>2018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26285946"/>
                  </a:ext>
                </a:extLst>
              </a:tr>
              <a:tr h="0">
                <a:tc>
                  <a:txBody>
                    <a:bodyPr/>
                    <a:lstStyle/>
                    <a:p>
                      <a:pPr indent="140335">
                        <a:lnSpc>
                          <a:spcPct val="107000"/>
                        </a:lnSpc>
                        <a:spcAft>
                          <a:spcPts val="0"/>
                        </a:spcAft>
                      </a:pPr>
                      <a:r>
                        <a:rPr lang="it-IT" sz="1800">
                          <a:effectLst/>
                        </a:rPr>
                        <a:t>N. MANIFESTAZIONI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a:effectLst/>
                        </a:rPr>
                        <a:t>92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a:effectLst/>
                        </a:rPr>
                        <a:t>95</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dirty="0">
                          <a:effectLst/>
                        </a:rPr>
                        <a:t>89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6057026"/>
                  </a:ext>
                </a:extLst>
              </a:tr>
              <a:tr h="0">
                <a:tc>
                  <a:txBody>
                    <a:bodyPr/>
                    <a:lstStyle/>
                    <a:p>
                      <a:pPr indent="140335">
                        <a:lnSpc>
                          <a:spcPct val="107000"/>
                        </a:lnSpc>
                        <a:spcAft>
                          <a:spcPts val="0"/>
                        </a:spcAft>
                      </a:pPr>
                      <a:r>
                        <a:rPr lang="it-IT" sz="1800" dirty="0">
                          <a:effectLst/>
                        </a:rPr>
                        <a:t>SUPERFICIE AFFITTATA MQ</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a:effectLst/>
                        </a:rPr>
                        <a:t>1.128.833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a:effectLst/>
                        </a:rPr>
                        <a:t>1.069.004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dirty="0">
                          <a:effectLst/>
                        </a:rPr>
                        <a:t>1.222.630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68009818"/>
                  </a:ext>
                </a:extLst>
              </a:tr>
              <a:tr h="0">
                <a:tc>
                  <a:txBody>
                    <a:bodyPr/>
                    <a:lstStyle/>
                    <a:p>
                      <a:pPr indent="140335">
                        <a:lnSpc>
                          <a:spcPct val="107000"/>
                        </a:lnSpc>
                        <a:spcAft>
                          <a:spcPts val="0"/>
                        </a:spcAft>
                      </a:pPr>
                      <a:r>
                        <a:rPr lang="it-IT" sz="1800">
                          <a:effectLst/>
                        </a:rPr>
                        <a:t>N. ESPOSITORI TOTALI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a:effectLst/>
                        </a:rPr>
                        <a:t>32.963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a:effectLst/>
                        </a:rPr>
                        <a:t>32.940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a:effectLst/>
                        </a:rPr>
                        <a:t>35.658</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64565019"/>
                  </a:ext>
                </a:extLst>
              </a:tr>
              <a:tr h="0">
                <a:tc>
                  <a:txBody>
                    <a:bodyPr/>
                    <a:lstStyle/>
                    <a:p>
                      <a:pPr indent="140335">
                        <a:lnSpc>
                          <a:spcPct val="107000"/>
                        </a:lnSpc>
                        <a:spcAft>
                          <a:spcPts val="0"/>
                        </a:spcAft>
                      </a:pPr>
                      <a:r>
                        <a:rPr lang="it-IT" sz="1800">
                          <a:effectLst/>
                        </a:rPr>
                        <a:t>N. ESPOSITORI DIRETTI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a:effectLst/>
                        </a:rPr>
                        <a:t>28.714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a:effectLst/>
                        </a:rPr>
                        <a:t>29.369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a:effectLst/>
                        </a:rPr>
                        <a:t>31.733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04757681"/>
                  </a:ext>
                </a:extLst>
              </a:tr>
              <a:tr h="0">
                <a:tc>
                  <a:txBody>
                    <a:bodyPr/>
                    <a:lstStyle/>
                    <a:p>
                      <a:pPr indent="140335">
                        <a:lnSpc>
                          <a:spcPct val="107000"/>
                        </a:lnSpc>
                        <a:spcAft>
                          <a:spcPts val="0"/>
                        </a:spcAft>
                      </a:pPr>
                      <a:r>
                        <a:rPr lang="it-IT" sz="1800">
                          <a:effectLst/>
                        </a:rPr>
                        <a:t>N. ESPOSITORI ESTERI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dirty="0">
                          <a:effectLst/>
                        </a:rPr>
                        <a:t>8.132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a:effectLst/>
                        </a:rPr>
                        <a:t>8.223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a:effectLst/>
                        </a:rPr>
                        <a:t>8.512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19432503"/>
                  </a:ext>
                </a:extLst>
              </a:tr>
              <a:tr h="0">
                <a:tc>
                  <a:txBody>
                    <a:bodyPr/>
                    <a:lstStyle/>
                    <a:p>
                      <a:pPr indent="140335">
                        <a:lnSpc>
                          <a:spcPct val="107000"/>
                        </a:lnSpc>
                        <a:spcAft>
                          <a:spcPts val="0"/>
                        </a:spcAft>
                      </a:pPr>
                      <a:r>
                        <a:rPr lang="it-IT" sz="1800">
                          <a:effectLst/>
                        </a:rPr>
                        <a:t>N. VISITATORI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2.686.388</a:t>
                      </a:r>
                    </a:p>
                  </a:txBody>
                  <a:tcPr marL="44450" marR="44450" marT="0" marB="0" anchor="b"/>
                </a:tc>
                <a:tc>
                  <a:txBody>
                    <a:bodyPr/>
                    <a:lstStyle/>
                    <a:p>
                      <a:pPr algn="r">
                        <a:lnSpc>
                          <a:spcPct val="107000"/>
                        </a:lnSpc>
                        <a:spcAft>
                          <a:spcPts val="0"/>
                        </a:spcAft>
                      </a:pPr>
                      <a:r>
                        <a:rPr lang="it-IT" sz="1800" dirty="0">
                          <a:effectLst/>
                        </a:rPr>
                        <a:t>2.486.407</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dirty="0">
                          <a:effectLst/>
                        </a:rPr>
                        <a:t>2.577.873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76296371"/>
                  </a:ext>
                </a:extLst>
              </a:tr>
              <a:tr h="0">
                <a:tc>
                  <a:txBody>
                    <a:bodyPr/>
                    <a:lstStyle/>
                    <a:p>
                      <a:pPr indent="140335">
                        <a:lnSpc>
                          <a:spcPct val="107000"/>
                        </a:lnSpc>
                        <a:spcAft>
                          <a:spcPts val="0"/>
                        </a:spcAft>
                      </a:pPr>
                      <a:r>
                        <a:rPr lang="it-IT" sz="1800" dirty="0">
                          <a:effectLst/>
                        </a:rPr>
                        <a:t>N. VISITATORI ESTERI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dirty="0">
                          <a:effectLst/>
                        </a:rPr>
                        <a:t>298.054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a:effectLst/>
                        </a:rPr>
                        <a:t>238.899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800" dirty="0">
                          <a:effectLst/>
                        </a:rPr>
                        <a:t>273.286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0992351"/>
                  </a:ext>
                </a:extLst>
              </a:tr>
            </a:tbl>
          </a:graphicData>
        </a:graphic>
      </p:graphicFrame>
    </p:spTree>
    <p:extLst>
      <p:ext uri="{BB962C8B-B14F-4D97-AF65-F5344CB8AC3E}">
        <p14:creationId xmlns:p14="http://schemas.microsoft.com/office/powerpoint/2010/main" val="190550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6248406" y="6538666"/>
            <a:ext cx="2685355" cy="276999"/>
          </a:xfrm>
          <a:prstGeom prst="rect">
            <a:avLst/>
          </a:prstGeom>
          <a:noFill/>
        </p:spPr>
        <p:txBody>
          <a:bodyPr wrap="square" rtlCol="0">
            <a:spAutoFit/>
          </a:bodyPr>
          <a:lstStyle/>
          <a:p>
            <a:pPr algn="r"/>
            <a:r>
              <a:rPr lang="it-IT" sz="1200" i="1" dirty="0">
                <a:solidFill>
                  <a:schemeClr val="bg1"/>
                </a:solidFill>
              </a:rPr>
              <a:t>Bologna, dicembre 2019</a:t>
            </a:r>
          </a:p>
        </p:txBody>
      </p:sp>
      <p:pic>
        <p:nvPicPr>
          <p:cNvPr id="12" name="Immagine 11"/>
          <p:cNvPicPr>
            <a:picLocks noChangeAspect="1"/>
          </p:cNvPicPr>
          <p:nvPr/>
        </p:nvPicPr>
        <p:blipFill>
          <a:blip r:embed="rId3" cstate="print"/>
          <a:stretch>
            <a:fillRect/>
          </a:stretch>
        </p:blipFill>
        <p:spPr>
          <a:xfrm>
            <a:off x="0" y="0"/>
            <a:ext cx="9144000" cy="6858000"/>
          </a:xfrm>
          <a:prstGeom prst="rect">
            <a:avLst/>
          </a:prstGeom>
        </p:spPr>
      </p:pic>
      <p:pic>
        <p:nvPicPr>
          <p:cNvPr id="13" name="Immagine 12"/>
          <p:cNvPicPr>
            <a:picLocks noChangeAspect="1"/>
          </p:cNvPicPr>
          <p:nvPr/>
        </p:nvPicPr>
        <p:blipFill>
          <a:blip r:embed="rId4" cstate="print"/>
          <a:stretch>
            <a:fillRect/>
          </a:stretch>
        </p:blipFill>
        <p:spPr>
          <a:xfrm>
            <a:off x="152289" y="147040"/>
            <a:ext cx="2191165" cy="313024"/>
          </a:xfrm>
          <a:prstGeom prst="rect">
            <a:avLst/>
          </a:prstGeom>
        </p:spPr>
      </p:pic>
      <p:pic>
        <p:nvPicPr>
          <p:cNvPr id="14" name="Immagine 13"/>
          <p:cNvPicPr>
            <a:picLocks noChangeAspect="1"/>
          </p:cNvPicPr>
          <p:nvPr/>
        </p:nvPicPr>
        <p:blipFill>
          <a:blip r:embed="rId5" cstate="print"/>
          <a:stretch>
            <a:fillRect/>
          </a:stretch>
        </p:blipFill>
        <p:spPr>
          <a:xfrm>
            <a:off x="91211" y="467432"/>
            <a:ext cx="2313321" cy="404640"/>
          </a:xfrm>
          <a:prstGeom prst="rect">
            <a:avLst/>
          </a:prstGeom>
        </p:spPr>
      </p:pic>
      <p:pic>
        <p:nvPicPr>
          <p:cNvPr id="15" name="Immagine 14"/>
          <p:cNvPicPr>
            <a:picLocks noChangeAspect="1"/>
          </p:cNvPicPr>
          <p:nvPr/>
        </p:nvPicPr>
        <p:blipFill>
          <a:blip r:embed="rId6" cstate="print"/>
          <a:stretch>
            <a:fillRect/>
          </a:stretch>
        </p:blipFill>
        <p:spPr>
          <a:xfrm>
            <a:off x="8825320" y="0"/>
            <a:ext cx="318680" cy="6858000"/>
          </a:xfrm>
          <a:prstGeom prst="rect">
            <a:avLst/>
          </a:prstGeom>
        </p:spPr>
      </p:pic>
      <p:sp>
        <p:nvSpPr>
          <p:cNvPr id="17" name="Titolo 1">
            <a:extLst>
              <a:ext uri="{FF2B5EF4-FFF2-40B4-BE49-F238E27FC236}">
                <a16:creationId xmlns:a16="http://schemas.microsoft.com/office/drawing/2014/main" id="{E09DFE75-3967-4272-8B96-6F714B14C5C7}"/>
              </a:ext>
            </a:extLst>
          </p:cNvPr>
          <p:cNvSpPr txBox="1">
            <a:spLocks/>
          </p:cNvSpPr>
          <p:nvPr/>
        </p:nvSpPr>
        <p:spPr>
          <a:xfrm>
            <a:off x="392147" y="751433"/>
            <a:ext cx="8359707" cy="2499759"/>
          </a:xfrm>
          <a:prstGeom prst="rect">
            <a:avLst/>
          </a:prstGeom>
        </p:spPr>
        <p:txBody>
          <a:bodyPr vert="horz" lIns="91440" tIns="45720" rIns="91440" bIns="45720" rtlCol="0" anchor="t">
            <a:noAutofit/>
          </a:bodyPr>
          <a:lstStyle/>
          <a:p>
            <a:pPr lvl="0"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L’ATTIVITA’ FIERISTICA DELLA REGIONE</a:t>
            </a:r>
          </a:p>
          <a:p>
            <a:pPr algn="ctr" defTabSz="914400">
              <a:lnSpc>
                <a:spcPct val="90000"/>
              </a:lnSpc>
              <a:spcBef>
                <a:spcPct val="0"/>
              </a:spcBef>
            </a:pPr>
            <a:r>
              <a:rPr lang="it-IT" sz="2400" b="1" dirty="0">
                <a:ln w="0"/>
                <a:effectLst>
                  <a:outerShdw blurRad="38100" dist="19050" dir="2700000" algn="tl" rotWithShape="0">
                    <a:schemeClr val="dk1">
                      <a:alpha val="40000"/>
                    </a:schemeClr>
                  </a:outerShdw>
                </a:effectLst>
                <a:latin typeface="Helvetica Neue"/>
                <a:cs typeface="Helvetica Neue"/>
              </a:rPr>
              <a:t>EMILIA-ROMAGNA  </a:t>
            </a:r>
            <a:r>
              <a:rPr lang="it-IT" sz="2400" dirty="0">
                <a:ln w="0"/>
                <a:effectLst>
                  <a:outerShdw blurRad="38100" dist="19050" dir="2700000" algn="tl" rotWithShape="0">
                    <a:schemeClr val="dk1">
                      <a:alpha val="40000"/>
                    </a:schemeClr>
                  </a:outerShdw>
                </a:effectLst>
                <a:latin typeface="Helvetica Neue"/>
                <a:cs typeface="Helvetica Neue"/>
              </a:rPr>
              <a:t>2016-2017-2018</a:t>
            </a:r>
          </a:p>
          <a:p>
            <a:pPr algn="ctr"/>
            <a:r>
              <a:rPr lang="it-IT" sz="2400" i="1" dirty="0">
                <a:solidFill>
                  <a:srgbClr val="3366FF"/>
                </a:solidFill>
                <a:latin typeface="Helvetica Neue"/>
                <a:cs typeface="Helvetica Neue"/>
              </a:rPr>
              <a:t>IL MERCATO FIERISTICO DELL’EMILIA-ROMAGNA</a:t>
            </a:r>
          </a:p>
        </p:txBody>
      </p:sp>
      <p:sp>
        <p:nvSpPr>
          <p:cNvPr id="19" name="Rettangolo 18"/>
          <p:cNvSpPr/>
          <p:nvPr/>
        </p:nvSpPr>
        <p:spPr>
          <a:xfrm>
            <a:off x="5164671" y="138573"/>
            <a:ext cx="3651249" cy="461665"/>
          </a:xfrm>
          <a:prstGeom prst="rect">
            <a:avLst/>
          </a:prstGeom>
        </p:spPr>
        <p:txBody>
          <a:bodyPr wrap="square">
            <a:spAutoFit/>
          </a:bodyPr>
          <a:lstStyle/>
          <a:p>
            <a:pPr algn="r"/>
            <a:r>
              <a:rPr lang="it-IT" baseline="30000" dirty="0">
                <a:solidFill>
                  <a:schemeClr val="tx1">
                    <a:lumMod val="95000"/>
                    <a:lumOff val="5000"/>
                  </a:schemeClr>
                </a:solidFill>
                <a:latin typeface="Helvetica Neue"/>
                <a:cs typeface="Helvetica Neue"/>
              </a:rPr>
              <a:t>Assessorato allo Sviluppo</a:t>
            </a:r>
          </a:p>
          <a:p>
            <a:pPr algn="r"/>
            <a:r>
              <a:rPr lang="it-IT" baseline="30000" dirty="0">
                <a:solidFill>
                  <a:schemeClr val="tx1">
                    <a:lumMod val="95000"/>
                    <a:lumOff val="5000"/>
                  </a:schemeClr>
                </a:solidFill>
                <a:latin typeface="Helvetica Neue"/>
                <a:cs typeface="Helvetica Neue"/>
              </a:rPr>
              <a:t>Economico della Regione Emilia Romagna | </a:t>
            </a:r>
            <a:r>
              <a:rPr lang="it-IT" b="1" baseline="30000" dirty="0">
                <a:solidFill>
                  <a:schemeClr val="tx1">
                    <a:lumMod val="95000"/>
                    <a:lumOff val="5000"/>
                  </a:schemeClr>
                </a:solidFill>
                <a:latin typeface="Helvetica Neue"/>
                <a:cs typeface="Helvetica Neue"/>
              </a:rPr>
              <a:t>net</a:t>
            </a:r>
            <a:r>
              <a:rPr lang="it-IT" b="1" baseline="30000" dirty="0">
                <a:solidFill>
                  <a:srgbClr val="3366FF"/>
                </a:solidFill>
                <a:latin typeface="Helvetica Neue"/>
                <a:cs typeface="Helvetica Neue"/>
              </a:rPr>
              <a:t>s</a:t>
            </a:r>
          </a:p>
        </p:txBody>
      </p:sp>
      <p:sp>
        <p:nvSpPr>
          <p:cNvPr id="21" name="Rettangolo 20"/>
          <p:cNvSpPr/>
          <p:nvPr/>
        </p:nvSpPr>
        <p:spPr>
          <a:xfrm>
            <a:off x="625475" y="6552056"/>
            <a:ext cx="7893050" cy="246221"/>
          </a:xfrm>
          <a:prstGeom prst="rect">
            <a:avLst/>
          </a:prstGeom>
        </p:spPr>
        <p:txBody>
          <a:bodyPr wrap="square">
            <a:spAutoFit/>
          </a:bodyPr>
          <a:lstStyle/>
          <a:p>
            <a:r>
              <a:rPr lang="it-IT" sz="1000" dirty="0">
                <a:solidFill>
                  <a:schemeClr val="bg1"/>
                </a:solidFill>
                <a:latin typeface="Helvetica Neue"/>
                <a:cs typeface="Helvetica Neue"/>
              </a:rPr>
              <a:t>Fonti: elaborazioni NETS da dati Osservatorio Fieristico della Regione Emilia-Romagna</a:t>
            </a:r>
          </a:p>
        </p:txBody>
      </p:sp>
      <p:graphicFrame>
        <p:nvGraphicFramePr>
          <p:cNvPr id="11" name="Tabella 10">
            <a:extLst>
              <a:ext uri="{FF2B5EF4-FFF2-40B4-BE49-F238E27FC236}">
                <a16:creationId xmlns:a16="http://schemas.microsoft.com/office/drawing/2014/main" id="{3B32341C-6CC3-48EA-8973-A73F81CA2282}"/>
              </a:ext>
            </a:extLst>
          </p:cNvPr>
          <p:cNvGraphicFramePr>
            <a:graphicFrameLocks noGrp="1"/>
          </p:cNvGraphicFramePr>
          <p:nvPr>
            <p:extLst>
              <p:ext uri="{D42A27DB-BD31-4B8C-83A1-F6EECF244321}">
                <p14:modId xmlns:p14="http://schemas.microsoft.com/office/powerpoint/2010/main" val="309294849"/>
              </p:ext>
            </p:extLst>
          </p:nvPr>
        </p:nvGraphicFramePr>
        <p:xfrm>
          <a:off x="1468967" y="1984935"/>
          <a:ext cx="6206066" cy="4369332"/>
        </p:xfrm>
        <a:graphic>
          <a:graphicData uri="http://schemas.openxmlformats.org/drawingml/2006/table">
            <a:tbl>
              <a:tblPr firstRow="1" firstCol="1" bandRow="1">
                <a:tableStyleId>{5C22544A-7EE6-4342-B048-85BDC9FD1C3A}</a:tableStyleId>
              </a:tblPr>
              <a:tblGrid>
                <a:gridCol w="2981894">
                  <a:extLst>
                    <a:ext uri="{9D8B030D-6E8A-4147-A177-3AD203B41FA5}">
                      <a16:colId xmlns:a16="http://schemas.microsoft.com/office/drawing/2014/main" val="2390616887"/>
                    </a:ext>
                  </a:extLst>
                </a:gridCol>
                <a:gridCol w="1074724">
                  <a:extLst>
                    <a:ext uri="{9D8B030D-6E8A-4147-A177-3AD203B41FA5}">
                      <a16:colId xmlns:a16="http://schemas.microsoft.com/office/drawing/2014/main" val="2373887885"/>
                    </a:ext>
                  </a:extLst>
                </a:gridCol>
                <a:gridCol w="1074724">
                  <a:extLst>
                    <a:ext uri="{9D8B030D-6E8A-4147-A177-3AD203B41FA5}">
                      <a16:colId xmlns:a16="http://schemas.microsoft.com/office/drawing/2014/main" val="1391521949"/>
                    </a:ext>
                  </a:extLst>
                </a:gridCol>
                <a:gridCol w="1074724">
                  <a:extLst>
                    <a:ext uri="{9D8B030D-6E8A-4147-A177-3AD203B41FA5}">
                      <a16:colId xmlns:a16="http://schemas.microsoft.com/office/drawing/2014/main" val="3376039180"/>
                    </a:ext>
                  </a:extLst>
                </a:gridCol>
              </a:tblGrid>
              <a:tr h="174054">
                <a:tc>
                  <a:txBody>
                    <a:bodyPr/>
                    <a:lstStyle/>
                    <a:p>
                      <a:pPr>
                        <a:lnSpc>
                          <a:spcPct val="107000"/>
                        </a:lnSpc>
                        <a:spcAft>
                          <a:spcPts val="0"/>
                        </a:spcAft>
                      </a:pPr>
                      <a:r>
                        <a:rPr lang="it-IT" sz="1050" dirty="0">
                          <a:effectLst/>
                          <a:latin typeface="+mn-lt"/>
                        </a:rPr>
                        <a:t> </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ctr">
                        <a:lnSpc>
                          <a:spcPct val="107000"/>
                        </a:lnSpc>
                        <a:spcAft>
                          <a:spcPts val="0"/>
                        </a:spcAft>
                      </a:pPr>
                      <a:r>
                        <a:rPr lang="it-IT" sz="1050" dirty="0">
                          <a:effectLst/>
                          <a:latin typeface="+mn-lt"/>
                        </a:rPr>
                        <a:t>2016</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ctr">
                        <a:lnSpc>
                          <a:spcPct val="107000"/>
                        </a:lnSpc>
                        <a:spcAft>
                          <a:spcPts val="0"/>
                        </a:spcAft>
                      </a:pPr>
                      <a:r>
                        <a:rPr lang="it-IT" sz="1050" dirty="0">
                          <a:effectLst/>
                          <a:latin typeface="+mn-lt"/>
                        </a:rPr>
                        <a:t>2017</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ctr">
                        <a:lnSpc>
                          <a:spcPct val="107000"/>
                        </a:lnSpc>
                        <a:spcAft>
                          <a:spcPts val="0"/>
                        </a:spcAft>
                      </a:pPr>
                      <a:r>
                        <a:rPr lang="it-IT" sz="1050" dirty="0">
                          <a:effectLst/>
                          <a:latin typeface="+mn-lt"/>
                        </a:rPr>
                        <a:t>2018</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1587404686"/>
                  </a:ext>
                </a:extLst>
              </a:tr>
              <a:tr h="174054">
                <a:tc>
                  <a:txBody>
                    <a:bodyPr/>
                    <a:lstStyle/>
                    <a:p>
                      <a:pPr>
                        <a:lnSpc>
                          <a:spcPct val="107000"/>
                        </a:lnSpc>
                        <a:spcAft>
                          <a:spcPts val="0"/>
                        </a:spcAft>
                      </a:pPr>
                      <a:r>
                        <a:rPr lang="it-IT" sz="1050">
                          <a:effectLst/>
                          <a:latin typeface="+mn-lt"/>
                        </a:rPr>
                        <a:t>Internazionale</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nSpc>
                          <a:spcPct val="107000"/>
                        </a:lnSpc>
                      </a:pPr>
                      <a:endParaRPr lang="it-IT" sz="1050">
                        <a:effectLst/>
                        <a:latin typeface="+mn-lt"/>
                        <a:cs typeface="Times New Roman" panose="02020603050405020304" pitchFamily="18" charset="0"/>
                      </a:endParaRPr>
                    </a:p>
                  </a:txBody>
                  <a:tcPr marL="40612" marR="40612" marT="0" marB="0" anchor="b"/>
                </a:tc>
                <a:tc>
                  <a:txBody>
                    <a:bodyPr/>
                    <a:lstStyle/>
                    <a:p>
                      <a:pPr>
                        <a:lnSpc>
                          <a:spcPct val="107000"/>
                        </a:lnSpc>
                      </a:pPr>
                      <a:endParaRPr lang="it-IT" sz="1050">
                        <a:effectLst/>
                        <a:latin typeface="+mn-lt"/>
                        <a:cs typeface="Times New Roman" panose="02020603050405020304" pitchFamily="18" charset="0"/>
                      </a:endParaRPr>
                    </a:p>
                  </a:txBody>
                  <a:tcPr marL="40612" marR="40612" marT="0" marB="0" anchor="b"/>
                </a:tc>
                <a:tc>
                  <a:txBody>
                    <a:bodyPr/>
                    <a:lstStyle/>
                    <a:p>
                      <a:pPr>
                        <a:lnSpc>
                          <a:spcPct val="107000"/>
                        </a:lnSpc>
                      </a:pPr>
                      <a:endParaRPr lang="it-IT" sz="1050">
                        <a:effectLst/>
                        <a:latin typeface="+mn-lt"/>
                        <a:cs typeface="Times New Roman" panose="02020603050405020304" pitchFamily="18" charset="0"/>
                      </a:endParaRPr>
                    </a:p>
                  </a:txBody>
                  <a:tcPr marL="40612" marR="40612" marT="0" marB="0" anchor="b"/>
                </a:tc>
                <a:extLst>
                  <a:ext uri="{0D108BD9-81ED-4DB2-BD59-A6C34878D82A}">
                    <a16:rowId xmlns:a16="http://schemas.microsoft.com/office/drawing/2014/main" val="2089409502"/>
                  </a:ext>
                </a:extLst>
              </a:tr>
              <a:tr h="174054">
                <a:tc>
                  <a:txBody>
                    <a:bodyPr/>
                    <a:lstStyle/>
                    <a:p>
                      <a:pPr indent="139700">
                        <a:lnSpc>
                          <a:spcPct val="107000"/>
                        </a:lnSpc>
                        <a:spcAft>
                          <a:spcPts val="0"/>
                        </a:spcAft>
                      </a:pPr>
                      <a:r>
                        <a:rPr lang="it-IT" sz="1050">
                          <a:effectLst/>
                          <a:latin typeface="+mn-lt"/>
                        </a:rPr>
                        <a:t>N. MANIFESTAZIONI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48</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43</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44</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2314953868"/>
                  </a:ext>
                </a:extLst>
              </a:tr>
              <a:tr h="174054">
                <a:tc>
                  <a:txBody>
                    <a:bodyPr/>
                    <a:lstStyle/>
                    <a:p>
                      <a:pPr indent="139700">
                        <a:lnSpc>
                          <a:spcPct val="107000"/>
                        </a:lnSpc>
                        <a:spcAft>
                          <a:spcPts val="0"/>
                        </a:spcAft>
                      </a:pPr>
                      <a:r>
                        <a:rPr lang="it-IT" sz="1050">
                          <a:effectLst/>
                          <a:latin typeface="+mn-lt"/>
                        </a:rPr>
                        <a:t>SUPERFICIE AFFITTATA IN MQ</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936.695</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796.637</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986.944</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1939938768"/>
                  </a:ext>
                </a:extLst>
              </a:tr>
              <a:tr h="174054">
                <a:tc>
                  <a:txBody>
                    <a:bodyPr/>
                    <a:lstStyle/>
                    <a:p>
                      <a:pPr indent="139700">
                        <a:lnSpc>
                          <a:spcPct val="107000"/>
                        </a:lnSpc>
                        <a:spcAft>
                          <a:spcPts val="0"/>
                        </a:spcAft>
                      </a:pPr>
                      <a:r>
                        <a:rPr lang="it-IT" sz="1050" dirty="0">
                          <a:effectLst/>
                          <a:latin typeface="+mn-lt"/>
                        </a:rPr>
                        <a:t>N. ESPOSITORI TOTALI </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26.816</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24.660</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28.185</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208716902"/>
                  </a:ext>
                </a:extLst>
              </a:tr>
              <a:tr h="174054">
                <a:tc>
                  <a:txBody>
                    <a:bodyPr/>
                    <a:lstStyle/>
                    <a:p>
                      <a:pPr indent="139700">
                        <a:lnSpc>
                          <a:spcPct val="107000"/>
                        </a:lnSpc>
                        <a:spcAft>
                          <a:spcPts val="0"/>
                        </a:spcAft>
                      </a:pPr>
                      <a:r>
                        <a:rPr lang="it-IT" sz="1050">
                          <a:effectLst/>
                          <a:latin typeface="+mn-lt"/>
                        </a:rPr>
                        <a:t>N. ESPOSITORI DIRETTI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23.474</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21.760</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24.879</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2914203966"/>
                  </a:ext>
                </a:extLst>
              </a:tr>
              <a:tr h="174054">
                <a:tc>
                  <a:txBody>
                    <a:bodyPr/>
                    <a:lstStyle/>
                    <a:p>
                      <a:pPr indent="139700">
                        <a:lnSpc>
                          <a:spcPct val="107000"/>
                        </a:lnSpc>
                        <a:spcAft>
                          <a:spcPts val="0"/>
                        </a:spcAft>
                      </a:pPr>
                      <a:r>
                        <a:rPr lang="it-IT" sz="1050">
                          <a:effectLst/>
                          <a:latin typeface="+mn-lt"/>
                        </a:rPr>
                        <a:t>N. ESPOSITORI ESTERI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7.649</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7.738</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8.146</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1235224111"/>
                  </a:ext>
                </a:extLst>
              </a:tr>
              <a:tr h="174054">
                <a:tc>
                  <a:txBody>
                    <a:bodyPr/>
                    <a:lstStyle/>
                    <a:p>
                      <a:pPr indent="139700">
                        <a:lnSpc>
                          <a:spcPct val="107000"/>
                        </a:lnSpc>
                        <a:spcAft>
                          <a:spcPts val="0"/>
                        </a:spcAft>
                      </a:pPr>
                      <a:r>
                        <a:rPr lang="it-IT" sz="1050">
                          <a:effectLst/>
                          <a:latin typeface="+mn-lt"/>
                        </a:rPr>
                        <a:t>N. VISITATORI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dirty="0">
                          <a:effectLst/>
                          <a:latin typeface="+mn-lt"/>
                        </a:rPr>
                        <a:t>1.912.949</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dirty="0">
                          <a:effectLst/>
                          <a:latin typeface="+mn-lt"/>
                        </a:rPr>
                        <a:t>1.590.374</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dirty="0">
                          <a:effectLst/>
                          <a:latin typeface="+mn-lt"/>
                        </a:rPr>
                        <a:t>1.703.326</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3580607200"/>
                  </a:ext>
                </a:extLst>
              </a:tr>
              <a:tr h="174054">
                <a:tc>
                  <a:txBody>
                    <a:bodyPr/>
                    <a:lstStyle/>
                    <a:p>
                      <a:pPr indent="139700">
                        <a:lnSpc>
                          <a:spcPct val="107000"/>
                        </a:lnSpc>
                        <a:spcAft>
                          <a:spcPts val="0"/>
                        </a:spcAft>
                      </a:pPr>
                      <a:r>
                        <a:rPr lang="it-IT" sz="1050" dirty="0">
                          <a:effectLst/>
                          <a:latin typeface="+mn-lt"/>
                        </a:rPr>
                        <a:t>N. VISITATORI ESTERI</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283.563</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217.807</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250.497</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1987834576"/>
                  </a:ext>
                </a:extLst>
              </a:tr>
              <a:tr h="174054">
                <a:tc>
                  <a:txBody>
                    <a:bodyPr/>
                    <a:lstStyle/>
                    <a:p>
                      <a:pPr>
                        <a:lnSpc>
                          <a:spcPct val="107000"/>
                        </a:lnSpc>
                        <a:spcAft>
                          <a:spcPts val="0"/>
                        </a:spcAft>
                      </a:pPr>
                      <a:r>
                        <a:rPr lang="it-IT" sz="1050">
                          <a:effectLst/>
                          <a:latin typeface="+mn-lt"/>
                        </a:rPr>
                        <a:t>Nazionale</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nSpc>
                          <a:spcPct val="107000"/>
                        </a:lnSpc>
                      </a:pPr>
                      <a:endParaRPr lang="it-IT" sz="1050">
                        <a:effectLst/>
                        <a:latin typeface="+mn-lt"/>
                        <a:cs typeface="Times New Roman" panose="02020603050405020304" pitchFamily="18" charset="0"/>
                      </a:endParaRPr>
                    </a:p>
                  </a:txBody>
                  <a:tcPr marL="40612" marR="40612" marT="0" marB="0" anchor="b"/>
                </a:tc>
                <a:tc>
                  <a:txBody>
                    <a:bodyPr/>
                    <a:lstStyle/>
                    <a:p>
                      <a:pPr>
                        <a:lnSpc>
                          <a:spcPct val="107000"/>
                        </a:lnSpc>
                      </a:pPr>
                      <a:endParaRPr lang="it-IT" sz="1050">
                        <a:effectLst/>
                        <a:latin typeface="+mn-lt"/>
                        <a:cs typeface="Times New Roman" panose="02020603050405020304" pitchFamily="18" charset="0"/>
                      </a:endParaRPr>
                    </a:p>
                  </a:txBody>
                  <a:tcPr marL="40612" marR="40612" marT="0" marB="0" anchor="b"/>
                </a:tc>
                <a:tc>
                  <a:txBody>
                    <a:bodyPr/>
                    <a:lstStyle/>
                    <a:p>
                      <a:pPr>
                        <a:lnSpc>
                          <a:spcPct val="107000"/>
                        </a:lnSpc>
                      </a:pPr>
                      <a:endParaRPr lang="it-IT" sz="1050">
                        <a:effectLst/>
                        <a:latin typeface="+mn-lt"/>
                        <a:cs typeface="Times New Roman" panose="02020603050405020304" pitchFamily="18" charset="0"/>
                      </a:endParaRPr>
                    </a:p>
                  </a:txBody>
                  <a:tcPr marL="40612" marR="40612" marT="0" marB="0" anchor="b"/>
                </a:tc>
                <a:extLst>
                  <a:ext uri="{0D108BD9-81ED-4DB2-BD59-A6C34878D82A}">
                    <a16:rowId xmlns:a16="http://schemas.microsoft.com/office/drawing/2014/main" val="2863669212"/>
                  </a:ext>
                </a:extLst>
              </a:tr>
              <a:tr h="174054">
                <a:tc>
                  <a:txBody>
                    <a:bodyPr/>
                    <a:lstStyle/>
                    <a:p>
                      <a:pPr indent="139700">
                        <a:lnSpc>
                          <a:spcPct val="107000"/>
                        </a:lnSpc>
                        <a:spcAft>
                          <a:spcPts val="0"/>
                        </a:spcAft>
                      </a:pPr>
                      <a:r>
                        <a:rPr lang="it-IT" sz="1050">
                          <a:effectLst/>
                          <a:latin typeface="+mn-lt"/>
                        </a:rPr>
                        <a:t>N. MANIFESTAZIONI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28</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28</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21</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3441755331"/>
                  </a:ext>
                </a:extLst>
              </a:tr>
              <a:tr h="192036">
                <a:tc>
                  <a:txBody>
                    <a:bodyPr/>
                    <a:lstStyle/>
                    <a:p>
                      <a:pPr indent="139700">
                        <a:lnSpc>
                          <a:spcPct val="107000"/>
                        </a:lnSpc>
                        <a:spcAft>
                          <a:spcPts val="0"/>
                        </a:spcAft>
                      </a:pPr>
                      <a:r>
                        <a:rPr lang="it-IT" sz="1050" dirty="0">
                          <a:effectLst/>
                          <a:latin typeface="+mn-lt"/>
                        </a:rPr>
                        <a:t>SUPERFICIE AFFITTATA IN MQ</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99.864</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101.876</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82.586</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368304572"/>
                  </a:ext>
                </a:extLst>
              </a:tr>
              <a:tr h="174054">
                <a:tc>
                  <a:txBody>
                    <a:bodyPr/>
                    <a:lstStyle/>
                    <a:p>
                      <a:pPr indent="139700">
                        <a:lnSpc>
                          <a:spcPct val="107000"/>
                        </a:lnSpc>
                        <a:spcAft>
                          <a:spcPts val="0"/>
                        </a:spcAft>
                      </a:pPr>
                      <a:r>
                        <a:rPr lang="it-IT" sz="1050" dirty="0">
                          <a:effectLst/>
                          <a:latin typeface="+mn-lt"/>
                        </a:rPr>
                        <a:t>N. ESPOSITORI TOTALI </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4.132</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4.390</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3.344</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3550791651"/>
                  </a:ext>
                </a:extLst>
              </a:tr>
              <a:tr h="174054">
                <a:tc>
                  <a:txBody>
                    <a:bodyPr/>
                    <a:lstStyle/>
                    <a:p>
                      <a:pPr indent="139700">
                        <a:lnSpc>
                          <a:spcPct val="107000"/>
                        </a:lnSpc>
                        <a:spcAft>
                          <a:spcPts val="0"/>
                        </a:spcAft>
                      </a:pPr>
                      <a:r>
                        <a:rPr lang="it-IT" sz="1050">
                          <a:effectLst/>
                          <a:latin typeface="+mn-lt"/>
                        </a:rPr>
                        <a:t>N. ESPOSITORI DIRETTI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3.330</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3.886</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3.117</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3067497496"/>
                  </a:ext>
                </a:extLst>
              </a:tr>
              <a:tr h="174054">
                <a:tc>
                  <a:txBody>
                    <a:bodyPr/>
                    <a:lstStyle/>
                    <a:p>
                      <a:pPr indent="139700">
                        <a:lnSpc>
                          <a:spcPct val="107000"/>
                        </a:lnSpc>
                        <a:spcAft>
                          <a:spcPts val="0"/>
                        </a:spcAft>
                      </a:pPr>
                      <a:r>
                        <a:rPr lang="it-IT" sz="1050">
                          <a:effectLst/>
                          <a:latin typeface="+mn-lt"/>
                        </a:rPr>
                        <a:t>N. ESPOSITORI ESTERI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462</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318</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211</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1238664222"/>
                  </a:ext>
                </a:extLst>
              </a:tr>
              <a:tr h="174054">
                <a:tc>
                  <a:txBody>
                    <a:bodyPr/>
                    <a:lstStyle/>
                    <a:p>
                      <a:pPr indent="139700">
                        <a:lnSpc>
                          <a:spcPct val="107000"/>
                        </a:lnSpc>
                        <a:spcAft>
                          <a:spcPts val="0"/>
                        </a:spcAft>
                      </a:pPr>
                      <a:r>
                        <a:rPr lang="it-IT" sz="1050">
                          <a:effectLst/>
                          <a:latin typeface="+mn-lt"/>
                        </a:rPr>
                        <a:t>N. VISITATORI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504.737</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530.321</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535.814</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623997181"/>
                  </a:ext>
                </a:extLst>
              </a:tr>
              <a:tr h="174054">
                <a:tc>
                  <a:txBody>
                    <a:bodyPr/>
                    <a:lstStyle/>
                    <a:p>
                      <a:pPr indent="139700">
                        <a:lnSpc>
                          <a:spcPct val="107000"/>
                        </a:lnSpc>
                        <a:spcAft>
                          <a:spcPts val="0"/>
                        </a:spcAft>
                      </a:pPr>
                      <a:r>
                        <a:rPr lang="it-IT" sz="1050">
                          <a:effectLst/>
                          <a:latin typeface="+mn-lt"/>
                        </a:rPr>
                        <a:t>N. VISITATORI ESTERI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14.491</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18.767</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22.556</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1329870423"/>
                  </a:ext>
                </a:extLst>
              </a:tr>
              <a:tr h="174054">
                <a:tc>
                  <a:txBody>
                    <a:bodyPr/>
                    <a:lstStyle/>
                    <a:p>
                      <a:pPr>
                        <a:lnSpc>
                          <a:spcPct val="107000"/>
                        </a:lnSpc>
                        <a:spcAft>
                          <a:spcPts val="0"/>
                        </a:spcAft>
                      </a:pPr>
                      <a:r>
                        <a:rPr lang="it-IT" sz="1050">
                          <a:effectLst/>
                          <a:latin typeface="+mn-lt"/>
                        </a:rPr>
                        <a:t>Regionale</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nSpc>
                          <a:spcPct val="107000"/>
                        </a:lnSpc>
                      </a:pPr>
                      <a:endParaRPr lang="it-IT" sz="1050">
                        <a:effectLst/>
                        <a:latin typeface="+mn-lt"/>
                        <a:cs typeface="Times New Roman" panose="02020603050405020304" pitchFamily="18" charset="0"/>
                      </a:endParaRPr>
                    </a:p>
                  </a:txBody>
                  <a:tcPr marL="40612" marR="40612" marT="0" marB="0" anchor="b"/>
                </a:tc>
                <a:tc>
                  <a:txBody>
                    <a:bodyPr/>
                    <a:lstStyle/>
                    <a:p>
                      <a:pPr>
                        <a:lnSpc>
                          <a:spcPct val="107000"/>
                        </a:lnSpc>
                      </a:pPr>
                      <a:endParaRPr lang="it-IT" sz="1050">
                        <a:effectLst/>
                        <a:latin typeface="+mn-lt"/>
                        <a:cs typeface="Times New Roman" panose="02020603050405020304" pitchFamily="18" charset="0"/>
                      </a:endParaRPr>
                    </a:p>
                  </a:txBody>
                  <a:tcPr marL="40612" marR="40612" marT="0" marB="0" anchor="b"/>
                </a:tc>
                <a:tc>
                  <a:txBody>
                    <a:bodyPr/>
                    <a:lstStyle/>
                    <a:p>
                      <a:pPr>
                        <a:lnSpc>
                          <a:spcPct val="107000"/>
                        </a:lnSpc>
                      </a:pPr>
                      <a:endParaRPr lang="it-IT" sz="1050">
                        <a:effectLst/>
                        <a:latin typeface="+mn-lt"/>
                        <a:cs typeface="Times New Roman" panose="02020603050405020304" pitchFamily="18" charset="0"/>
                      </a:endParaRPr>
                    </a:p>
                  </a:txBody>
                  <a:tcPr marL="40612" marR="40612" marT="0" marB="0" anchor="b"/>
                </a:tc>
                <a:extLst>
                  <a:ext uri="{0D108BD9-81ED-4DB2-BD59-A6C34878D82A}">
                    <a16:rowId xmlns:a16="http://schemas.microsoft.com/office/drawing/2014/main" val="1503298119"/>
                  </a:ext>
                </a:extLst>
              </a:tr>
              <a:tr h="174054">
                <a:tc>
                  <a:txBody>
                    <a:bodyPr/>
                    <a:lstStyle/>
                    <a:p>
                      <a:pPr indent="139700">
                        <a:lnSpc>
                          <a:spcPct val="107000"/>
                        </a:lnSpc>
                        <a:spcAft>
                          <a:spcPts val="0"/>
                        </a:spcAft>
                      </a:pPr>
                      <a:r>
                        <a:rPr lang="it-IT" sz="1050">
                          <a:effectLst/>
                          <a:latin typeface="+mn-lt"/>
                        </a:rPr>
                        <a:t>N. MANIFESTAZIONI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16</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24</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24</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545352828"/>
                  </a:ext>
                </a:extLst>
              </a:tr>
              <a:tr h="174054">
                <a:tc>
                  <a:txBody>
                    <a:bodyPr/>
                    <a:lstStyle/>
                    <a:p>
                      <a:pPr indent="139700">
                        <a:lnSpc>
                          <a:spcPct val="107000"/>
                        </a:lnSpc>
                        <a:spcAft>
                          <a:spcPts val="0"/>
                        </a:spcAft>
                      </a:pPr>
                      <a:r>
                        <a:rPr lang="it-IT" sz="1050">
                          <a:effectLst/>
                          <a:latin typeface="+mn-lt"/>
                        </a:rPr>
                        <a:t>SUPERFICIE AFFITTATA IN MQ</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92.274</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170.491</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dirty="0">
                          <a:effectLst/>
                          <a:latin typeface="+mn-lt"/>
                        </a:rPr>
                        <a:t>153.100</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2796975210"/>
                  </a:ext>
                </a:extLst>
              </a:tr>
              <a:tr h="174054">
                <a:tc>
                  <a:txBody>
                    <a:bodyPr/>
                    <a:lstStyle/>
                    <a:p>
                      <a:pPr indent="139700">
                        <a:lnSpc>
                          <a:spcPct val="107000"/>
                        </a:lnSpc>
                        <a:spcAft>
                          <a:spcPts val="0"/>
                        </a:spcAft>
                      </a:pPr>
                      <a:r>
                        <a:rPr lang="it-IT" sz="1050">
                          <a:effectLst/>
                          <a:latin typeface="+mn-lt"/>
                        </a:rPr>
                        <a:t>N. ESPOSITORI TOTALI </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2.015</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3.890</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4.129</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474941404"/>
                  </a:ext>
                </a:extLst>
              </a:tr>
              <a:tr h="174054">
                <a:tc>
                  <a:txBody>
                    <a:bodyPr/>
                    <a:lstStyle/>
                    <a:p>
                      <a:pPr indent="139700">
                        <a:lnSpc>
                          <a:spcPct val="107000"/>
                        </a:lnSpc>
                        <a:spcAft>
                          <a:spcPts val="0"/>
                        </a:spcAft>
                      </a:pPr>
                      <a:r>
                        <a:rPr lang="it-IT" sz="1050">
                          <a:effectLst/>
                          <a:latin typeface="+mn-lt"/>
                        </a:rPr>
                        <a:t>N. ESPOSITORI DIRETTI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1.910</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3.723</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3.737</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2515184805"/>
                  </a:ext>
                </a:extLst>
              </a:tr>
              <a:tr h="174054">
                <a:tc>
                  <a:txBody>
                    <a:bodyPr/>
                    <a:lstStyle/>
                    <a:p>
                      <a:pPr indent="139700">
                        <a:lnSpc>
                          <a:spcPct val="107000"/>
                        </a:lnSpc>
                        <a:spcAft>
                          <a:spcPts val="0"/>
                        </a:spcAft>
                      </a:pPr>
                      <a:r>
                        <a:rPr lang="it-IT" sz="1050">
                          <a:effectLst/>
                          <a:latin typeface="+mn-lt"/>
                        </a:rPr>
                        <a:t>N. ESPOSITORI ESTERI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21</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167</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155</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3067520190"/>
                  </a:ext>
                </a:extLst>
              </a:tr>
              <a:tr h="174054">
                <a:tc>
                  <a:txBody>
                    <a:bodyPr/>
                    <a:lstStyle/>
                    <a:p>
                      <a:pPr indent="139700">
                        <a:lnSpc>
                          <a:spcPct val="107000"/>
                        </a:lnSpc>
                        <a:spcAft>
                          <a:spcPts val="0"/>
                        </a:spcAft>
                      </a:pPr>
                      <a:r>
                        <a:rPr lang="it-IT" sz="1050">
                          <a:effectLst/>
                          <a:latin typeface="+mn-lt"/>
                        </a:rPr>
                        <a:t>N. VISITATORI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268.702</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a:effectLst/>
                          <a:latin typeface="+mn-lt"/>
                        </a:rPr>
                        <a:t>357.322</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dirty="0">
                          <a:effectLst/>
                          <a:latin typeface="+mn-lt"/>
                        </a:rPr>
                        <a:t>338.773</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1595619445"/>
                  </a:ext>
                </a:extLst>
              </a:tr>
              <a:tr h="174054">
                <a:tc>
                  <a:txBody>
                    <a:bodyPr/>
                    <a:lstStyle/>
                    <a:p>
                      <a:pPr indent="139700">
                        <a:lnSpc>
                          <a:spcPct val="107000"/>
                        </a:lnSpc>
                        <a:spcAft>
                          <a:spcPts val="0"/>
                        </a:spcAft>
                      </a:pPr>
                      <a:r>
                        <a:rPr lang="it-IT" sz="1050">
                          <a:effectLst/>
                          <a:latin typeface="+mn-lt"/>
                        </a:rPr>
                        <a:t>N. VISITATORI ESTERI</a:t>
                      </a:r>
                      <a:endParaRPr lang="it-IT" sz="105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dirty="0">
                          <a:effectLst/>
                          <a:latin typeface="+mn-lt"/>
                        </a:rPr>
                        <a:t>-</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dirty="0">
                          <a:effectLst/>
                          <a:latin typeface="+mn-lt"/>
                        </a:rPr>
                        <a:t>2.325</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tc>
                  <a:txBody>
                    <a:bodyPr/>
                    <a:lstStyle/>
                    <a:p>
                      <a:pPr algn="r">
                        <a:lnSpc>
                          <a:spcPct val="107000"/>
                        </a:lnSpc>
                        <a:spcAft>
                          <a:spcPts val="0"/>
                        </a:spcAft>
                      </a:pPr>
                      <a:r>
                        <a:rPr lang="it-IT" sz="1050" dirty="0">
                          <a:effectLst/>
                          <a:latin typeface="+mn-lt"/>
                        </a:rPr>
                        <a:t>233</a:t>
                      </a:r>
                      <a:endParaRPr lang="it-IT" sz="1050" dirty="0">
                        <a:effectLst/>
                        <a:latin typeface="+mn-lt"/>
                        <a:ea typeface="Calibri" panose="020F0502020204030204" pitchFamily="34" charset="0"/>
                        <a:cs typeface="Times New Roman" panose="02020603050405020304" pitchFamily="18" charset="0"/>
                      </a:endParaRPr>
                    </a:p>
                  </a:txBody>
                  <a:tcPr marL="40612" marR="40612" marT="0" marB="0" anchor="b"/>
                </a:tc>
                <a:extLst>
                  <a:ext uri="{0D108BD9-81ED-4DB2-BD59-A6C34878D82A}">
                    <a16:rowId xmlns:a16="http://schemas.microsoft.com/office/drawing/2014/main" val="2296576605"/>
                  </a:ext>
                </a:extLst>
              </a:tr>
            </a:tbl>
          </a:graphicData>
        </a:graphic>
      </p:graphicFrame>
    </p:spTree>
    <p:extLst>
      <p:ext uri="{BB962C8B-B14F-4D97-AF65-F5344CB8AC3E}">
        <p14:creationId xmlns:p14="http://schemas.microsoft.com/office/powerpoint/2010/main" val="190550190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AE62DE7-61B7-42A8-B521-EBD08B3F0F6F}">
  <we:reference id="wa104380506" version="1.3.0.0" store="it-IT" storeType="OMEX"/>
  <we:alternateReferences>
    <we:reference id="WA104380506" version="1.3.0.0" store="WA10438050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F77520A5EE4194AAE0E9CCDF0F10380" ma:contentTypeVersion="13" ma:contentTypeDescription="Creare un nuovo documento." ma:contentTypeScope="" ma:versionID="8a0bb65b45a2cd0cb2507f52f5b39565">
  <xsd:schema xmlns:xsd="http://www.w3.org/2001/XMLSchema" xmlns:xs="http://www.w3.org/2001/XMLSchema" xmlns:p="http://schemas.microsoft.com/office/2006/metadata/properties" xmlns:ns2="e7c786ba-63a4-4e8f-9b25-6cce7c3cef24" xmlns:ns3="8a7b9350-c968-4981-9d83-fb5f969cfbdd" targetNamespace="http://schemas.microsoft.com/office/2006/metadata/properties" ma:root="true" ma:fieldsID="99e4934fe035e48624914a7df2dad74f" ns2:_="" ns3:_="">
    <xsd:import namespace="e7c786ba-63a4-4e8f-9b25-6cce7c3cef24"/>
    <xsd:import namespace="8a7b9350-c968-4981-9d83-fb5f969cfb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c786ba-63a4-4e8f-9b25-6cce7c3cef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7b9350-c968-4981-9d83-fb5f969cfbdd"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7"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CFAEC7-3F87-43CF-AC05-3DB0AF523C4B}"/>
</file>

<file path=customXml/itemProps2.xml><?xml version="1.0" encoding="utf-8"?>
<ds:datastoreItem xmlns:ds="http://schemas.openxmlformats.org/officeDocument/2006/customXml" ds:itemID="{2D7B840F-F884-41F7-9499-98AF976ADABB}"/>
</file>

<file path=customXml/itemProps3.xml><?xml version="1.0" encoding="utf-8"?>
<ds:datastoreItem xmlns:ds="http://schemas.openxmlformats.org/officeDocument/2006/customXml" ds:itemID="{FA950862-618D-49A4-A54E-94BC3D4B60CF}"/>
</file>

<file path=docProps/app.xml><?xml version="1.0" encoding="utf-8"?>
<Properties xmlns="http://schemas.openxmlformats.org/officeDocument/2006/extended-properties" xmlns:vt="http://schemas.openxmlformats.org/officeDocument/2006/docPropsVTypes">
  <Template>Office Theme</Template>
  <TotalTime>14161</TotalTime>
  <Words>4301</Words>
  <Application>Microsoft Office PowerPoint</Application>
  <PresentationFormat>Presentazione su schermo (4:3)</PresentationFormat>
  <Paragraphs>815</Paragraphs>
  <Slides>43</Slides>
  <Notes>41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43</vt:i4>
      </vt:variant>
    </vt:vector>
  </HeadingPairs>
  <TitlesOfParts>
    <vt:vector size="49" baseType="lpstr">
      <vt:lpstr>Arial</vt:lpstr>
      <vt:lpstr>Calibri</vt:lpstr>
      <vt:lpstr>Calibri Light</vt:lpstr>
      <vt:lpstr>Helvetica Neue</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CRESCITA LA SUPERFICIE ESPOSITIVA AFFITTATA</dc:title>
  <dc:creator>Antonella</dc:creator>
  <cp:lastModifiedBy>Quagliariello Francesco</cp:lastModifiedBy>
  <cp:revision>688</cp:revision>
  <cp:lastPrinted>2020-01-09T09:41:27Z</cp:lastPrinted>
  <dcterms:created xsi:type="dcterms:W3CDTF">2020-03-21T15:32:44Z</dcterms:created>
  <dcterms:modified xsi:type="dcterms:W3CDTF">2020-03-27T15:23:58Z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0x0101008F77520A5EE4194AAE0E9CCDF0F10380</vt:lpwstr>
  </property>
</Properties>
</file>